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9" r:id="rId3"/>
    <p:sldId id="262" r:id="rId4"/>
    <p:sldId id="284" r:id="rId5"/>
    <p:sldId id="263" r:id="rId6"/>
    <p:sldId id="265" r:id="rId7"/>
    <p:sldId id="267" r:id="rId8"/>
    <p:sldId id="285" r:id="rId9"/>
    <p:sldId id="271" r:id="rId10"/>
    <p:sldId id="286" r:id="rId11"/>
    <p:sldId id="273" r:id="rId12"/>
    <p:sldId id="274" r:id="rId13"/>
    <p:sldId id="275" r:id="rId14"/>
    <p:sldId id="276" r:id="rId15"/>
    <p:sldId id="277" r:id="rId16"/>
    <p:sldId id="279" r:id="rId17"/>
    <p:sldId id="278" r:id="rId18"/>
    <p:sldId id="287" r:id="rId19"/>
    <p:sldId id="280" r:id="rId20"/>
    <p:sldId id="282" r:id="rId21"/>
    <p:sldId id="28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6145417E-E7C4-4E1C-BE07-049D6C6130B5}">
          <p14:sldIdLst>
            <p14:sldId id="256"/>
            <p14:sldId id="259"/>
            <p14:sldId id="262"/>
            <p14:sldId id="284"/>
            <p14:sldId id="263"/>
            <p14:sldId id="265"/>
            <p14:sldId id="267"/>
            <p14:sldId id="285"/>
            <p14:sldId id="271"/>
            <p14:sldId id="286"/>
            <p14:sldId id="273"/>
            <p14:sldId id="274"/>
            <p14:sldId id="275"/>
            <p14:sldId id="276"/>
            <p14:sldId id="277"/>
            <p14:sldId id="279"/>
            <p14:sldId id="278"/>
            <p14:sldId id="287"/>
            <p14:sldId id="280"/>
            <p14:sldId id="282"/>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3033"/>
    <a:srgbClr val="1171A5"/>
    <a:srgbClr val="0C495E"/>
    <a:srgbClr val="CFD5EA"/>
    <a:srgbClr val="1A2835"/>
    <a:srgbClr val="0BCEED"/>
    <a:srgbClr val="0CD2F5"/>
    <a:srgbClr val="0DCDE7"/>
    <a:srgbClr val="0EBCE7"/>
    <a:srgbClr val="197B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0" d="100"/>
          <a:sy n="60" d="100"/>
        </p:scale>
        <p:origin x="908"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B255BF-52E3-43E8-9583-4F4F51E41AA7}" type="doc">
      <dgm:prSet loTypeId="urn:microsoft.com/office/officeart/2018/2/layout/IconVerticalSolidList" loCatId="icon" qsTypeId="urn:microsoft.com/office/officeart/2005/8/quickstyle/simple1" qsCatId="simple" csTypeId="urn:microsoft.com/office/officeart/2005/8/colors/accent3_1" csCatId="accent3" phldr="1"/>
      <dgm:spPr/>
      <dgm:t>
        <a:bodyPr/>
        <a:lstStyle/>
        <a:p>
          <a:endParaRPr lang="en-US"/>
        </a:p>
      </dgm:t>
    </dgm:pt>
    <dgm:pt modelId="{6E59E311-AD98-44B5-A108-360909BFCD84}">
      <dgm:prSet/>
      <dgm:spPr>
        <a:solidFill>
          <a:srgbClr val="0C495E"/>
        </a:solidFill>
      </dgm:spPr>
      <dgm:t>
        <a:bodyPr/>
        <a:lstStyle/>
        <a:p>
          <a:pPr algn="just">
            <a:lnSpc>
              <a:spcPct val="100000"/>
            </a:lnSpc>
          </a:pPr>
          <a:r>
            <a:rPr lang="en-US" b="1" dirty="0">
              <a:solidFill>
                <a:schemeClr val="bg1">
                  <a:lumMod val="95000"/>
                </a:schemeClr>
              </a:solidFill>
            </a:rPr>
            <a:t>The overview of this analysis aims to compare the stock performance of Microsoft, Apple, and Tesla from 2018 to 2023 using live data sourced from Yahoo Finance, which includes daily stock prices and S&amp;P 500 index values. </a:t>
          </a:r>
        </a:p>
      </dgm:t>
    </dgm:pt>
    <dgm:pt modelId="{41EFD4B3-E8B4-4002-B210-291DCE187C9A}" type="parTrans" cxnId="{FDC2E1A1-2EB6-40AA-BB8A-92D456993B60}">
      <dgm:prSet/>
      <dgm:spPr/>
      <dgm:t>
        <a:bodyPr/>
        <a:lstStyle/>
        <a:p>
          <a:endParaRPr lang="en-US"/>
        </a:p>
      </dgm:t>
    </dgm:pt>
    <dgm:pt modelId="{E1C5CE79-DA01-4102-A45C-84EDB18E40EF}" type="sibTrans" cxnId="{FDC2E1A1-2EB6-40AA-BB8A-92D456993B60}">
      <dgm:prSet/>
      <dgm:spPr/>
      <dgm:t>
        <a:bodyPr/>
        <a:lstStyle/>
        <a:p>
          <a:pPr>
            <a:lnSpc>
              <a:spcPct val="100000"/>
            </a:lnSpc>
          </a:pPr>
          <a:endParaRPr lang="en-US"/>
        </a:p>
      </dgm:t>
    </dgm:pt>
    <dgm:pt modelId="{FCEB0B4A-6013-43A2-A205-DF654EAE94FE}">
      <dgm:prSet/>
      <dgm:spPr>
        <a:solidFill>
          <a:srgbClr val="0C495E"/>
        </a:solidFill>
      </dgm:spPr>
      <dgm:t>
        <a:bodyPr/>
        <a:lstStyle/>
        <a:p>
          <a:pPr algn="just">
            <a:lnSpc>
              <a:spcPct val="100000"/>
            </a:lnSpc>
          </a:pPr>
          <a:r>
            <a:rPr lang="en-US" b="1" dirty="0">
              <a:solidFill>
                <a:schemeClr val="bg1">
                  <a:lumMod val="95000"/>
                </a:schemeClr>
              </a:solidFill>
            </a:rPr>
            <a:t>The focus is on calculating and analyzing the percentage changes in stock prices for each company, allowing for a comparison of their performance against the S&amp;P 500 index. </a:t>
          </a:r>
        </a:p>
      </dgm:t>
    </dgm:pt>
    <dgm:pt modelId="{3B93A2D8-0458-4D08-9276-76F1101BF7EA}" type="parTrans" cxnId="{AD0F072E-9C51-43A0-B809-1EE4ED54AAAE}">
      <dgm:prSet/>
      <dgm:spPr/>
      <dgm:t>
        <a:bodyPr/>
        <a:lstStyle/>
        <a:p>
          <a:endParaRPr lang="en-US"/>
        </a:p>
      </dgm:t>
    </dgm:pt>
    <dgm:pt modelId="{971835D4-0088-4628-962A-148A844965DA}" type="sibTrans" cxnId="{AD0F072E-9C51-43A0-B809-1EE4ED54AAAE}">
      <dgm:prSet/>
      <dgm:spPr/>
      <dgm:t>
        <a:bodyPr/>
        <a:lstStyle/>
        <a:p>
          <a:pPr>
            <a:lnSpc>
              <a:spcPct val="100000"/>
            </a:lnSpc>
          </a:pPr>
          <a:endParaRPr lang="en-US"/>
        </a:p>
      </dgm:t>
    </dgm:pt>
    <dgm:pt modelId="{D89D6680-9686-4535-9DFD-4783910F685D}">
      <dgm:prSet/>
      <dgm:spPr>
        <a:solidFill>
          <a:srgbClr val="0C495E"/>
        </a:solidFill>
      </dgm:spPr>
      <dgm:t>
        <a:bodyPr/>
        <a:lstStyle/>
        <a:p>
          <a:pPr algn="just">
            <a:lnSpc>
              <a:spcPct val="100000"/>
            </a:lnSpc>
          </a:pPr>
          <a:r>
            <a:rPr lang="en-US" b="1" dirty="0">
              <a:solidFill>
                <a:schemeClr val="bg1">
                  <a:lumMod val="95000"/>
                </a:schemeClr>
              </a:solidFill>
            </a:rPr>
            <a:t>By identifying trends and patterns in these stocks, the analysis seeks to enhance understanding of how each company's stock responds to market fluctuations and to provide insights that can inform investment strategies.</a:t>
          </a:r>
        </a:p>
      </dgm:t>
    </dgm:pt>
    <dgm:pt modelId="{94A0C9FF-F211-4251-9DCD-04E7BA3FBEB4}" type="parTrans" cxnId="{67893A7B-53F8-4891-A54E-5613208C44F7}">
      <dgm:prSet/>
      <dgm:spPr/>
      <dgm:t>
        <a:bodyPr/>
        <a:lstStyle/>
        <a:p>
          <a:endParaRPr lang="en-US"/>
        </a:p>
      </dgm:t>
    </dgm:pt>
    <dgm:pt modelId="{36877F3F-B94F-495A-8FF6-58E7AF61DD02}" type="sibTrans" cxnId="{67893A7B-53F8-4891-A54E-5613208C44F7}">
      <dgm:prSet/>
      <dgm:spPr/>
      <dgm:t>
        <a:bodyPr/>
        <a:lstStyle/>
        <a:p>
          <a:endParaRPr lang="en-US"/>
        </a:p>
      </dgm:t>
    </dgm:pt>
    <dgm:pt modelId="{11EE5184-D0DC-4056-A3C1-CC50EC02096C}" type="pres">
      <dgm:prSet presAssocID="{D1B255BF-52E3-43E8-9583-4F4F51E41AA7}" presName="root" presStyleCnt="0">
        <dgm:presLayoutVars>
          <dgm:dir/>
          <dgm:resizeHandles val="exact"/>
        </dgm:presLayoutVars>
      </dgm:prSet>
      <dgm:spPr/>
    </dgm:pt>
    <dgm:pt modelId="{9923A170-CE98-4336-914B-A1D5FE641BB3}" type="pres">
      <dgm:prSet presAssocID="{6E59E311-AD98-44B5-A108-360909BFCD84}" presName="compNode" presStyleCnt="0"/>
      <dgm:spPr/>
    </dgm:pt>
    <dgm:pt modelId="{DBD89398-2FA1-4550-9813-B61C3A63BC30}" type="pres">
      <dgm:prSet presAssocID="{6E59E311-AD98-44B5-A108-360909BFCD84}" presName="bgRect" presStyleLbl="bgShp" presStyleIdx="0" presStyleCnt="3"/>
      <dgm:spPr>
        <a:solidFill>
          <a:srgbClr val="0C495E"/>
        </a:solidFill>
      </dgm:spPr>
    </dgm:pt>
    <dgm:pt modelId="{882C913A-6C3A-458E-A92D-962B5B0FAB09}" type="pres">
      <dgm:prSet presAssocID="{6E59E311-AD98-44B5-A108-360909BFCD8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pple"/>
        </a:ext>
      </dgm:extLst>
    </dgm:pt>
    <dgm:pt modelId="{825B6DC1-BFEE-484E-9E7A-CEF13EE2748B}" type="pres">
      <dgm:prSet presAssocID="{6E59E311-AD98-44B5-A108-360909BFCD84}" presName="spaceRect" presStyleCnt="0"/>
      <dgm:spPr/>
    </dgm:pt>
    <dgm:pt modelId="{43AD0D95-9CCA-4316-9C1A-7E88C04B8187}" type="pres">
      <dgm:prSet presAssocID="{6E59E311-AD98-44B5-A108-360909BFCD84}" presName="parTx" presStyleLbl="revTx" presStyleIdx="0" presStyleCnt="3">
        <dgm:presLayoutVars>
          <dgm:chMax val="0"/>
          <dgm:chPref val="0"/>
        </dgm:presLayoutVars>
      </dgm:prSet>
      <dgm:spPr/>
    </dgm:pt>
    <dgm:pt modelId="{77F09195-A5EE-4548-85C1-1C7B43750B27}" type="pres">
      <dgm:prSet presAssocID="{E1C5CE79-DA01-4102-A45C-84EDB18E40EF}" presName="sibTrans" presStyleCnt="0"/>
      <dgm:spPr/>
    </dgm:pt>
    <dgm:pt modelId="{B30DC304-58D9-45EE-A070-F54FC5263596}" type="pres">
      <dgm:prSet presAssocID="{FCEB0B4A-6013-43A2-A205-DF654EAE94FE}" presName="compNode" presStyleCnt="0"/>
      <dgm:spPr/>
    </dgm:pt>
    <dgm:pt modelId="{158F2EB3-4734-4C30-A88E-57B6E6960201}" type="pres">
      <dgm:prSet presAssocID="{FCEB0B4A-6013-43A2-A205-DF654EAE94FE}" presName="bgRect" presStyleLbl="bgShp" presStyleIdx="1" presStyleCnt="3"/>
      <dgm:spPr>
        <a:solidFill>
          <a:srgbClr val="0C495E"/>
        </a:solidFill>
      </dgm:spPr>
    </dgm:pt>
    <dgm:pt modelId="{E9AFF793-D857-4ACA-A9E3-C1708A0A19A6}" type="pres">
      <dgm:prSet presAssocID="{FCEB0B4A-6013-43A2-A205-DF654EAE94F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2E8E7DEA-3C78-455E-9BD3-AC9B8AF70E53}" type="pres">
      <dgm:prSet presAssocID="{FCEB0B4A-6013-43A2-A205-DF654EAE94FE}" presName="spaceRect" presStyleCnt="0"/>
      <dgm:spPr/>
    </dgm:pt>
    <dgm:pt modelId="{FCB7F019-0ABD-408F-89E0-2A46D3AB5E1C}" type="pres">
      <dgm:prSet presAssocID="{FCEB0B4A-6013-43A2-A205-DF654EAE94FE}" presName="parTx" presStyleLbl="revTx" presStyleIdx="1" presStyleCnt="3">
        <dgm:presLayoutVars>
          <dgm:chMax val="0"/>
          <dgm:chPref val="0"/>
        </dgm:presLayoutVars>
      </dgm:prSet>
      <dgm:spPr/>
    </dgm:pt>
    <dgm:pt modelId="{CD85451E-9D90-4E3C-9961-E6B6DDEE88F9}" type="pres">
      <dgm:prSet presAssocID="{971835D4-0088-4628-962A-148A844965DA}" presName="sibTrans" presStyleCnt="0"/>
      <dgm:spPr/>
    </dgm:pt>
    <dgm:pt modelId="{4CBE6975-3A65-4078-9C84-19F410746152}" type="pres">
      <dgm:prSet presAssocID="{D89D6680-9686-4535-9DFD-4783910F685D}" presName="compNode" presStyleCnt="0"/>
      <dgm:spPr/>
    </dgm:pt>
    <dgm:pt modelId="{6C8F4642-B7F8-4773-B650-6A8248769351}" type="pres">
      <dgm:prSet presAssocID="{D89D6680-9686-4535-9DFD-4783910F685D}" presName="bgRect" presStyleLbl="bgShp" presStyleIdx="2" presStyleCnt="3"/>
      <dgm:spPr>
        <a:solidFill>
          <a:srgbClr val="0C495E"/>
        </a:solidFill>
      </dgm:spPr>
    </dgm:pt>
    <dgm:pt modelId="{EDB36111-A374-4EFF-814D-B5BA863A751A}" type="pres">
      <dgm:prSet presAssocID="{D89D6680-9686-4535-9DFD-4783910F685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Graph with Upward Trend"/>
        </a:ext>
      </dgm:extLst>
    </dgm:pt>
    <dgm:pt modelId="{C60DEAC7-C141-49C4-8886-CC1E7287F28B}" type="pres">
      <dgm:prSet presAssocID="{D89D6680-9686-4535-9DFD-4783910F685D}" presName="spaceRect" presStyleCnt="0"/>
      <dgm:spPr/>
    </dgm:pt>
    <dgm:pt modelId="{E616D407-FB13-44FB-874A-2AB91EC3D067}" type="pres">
      <dgm:prSet presAssocID="{D89D6680-9686-4535-9DFD-4783910F685D}" presName="parTx" presStyleLbl="revTx" presStyleIdx="2" presStyleCnt="3">
        <dgm:presLayoutVars>
          <dgm:chMax val="0"/>
          <dgm:chPref val="0"/>
        </dgm:presLayoutVars>
      </dgm:prSet>
      <dgm:spPr/>
    </dgm:pt>
  </dgm:ptLst>
  <dgm:cxnLst>
    <dgm:cxn modelId="{B0C35D01-BB74-4EA7-9207-338920DE58BE}" type="presOf" srcId="{6E59E311-AD98-44B5-A108-360909BFCD84}" destId="{43AD0D95-9CCA-4316-9C1A-7E88C04B8187}" srcOrd="0" destOrd="0" presId="urn:microsoft.com/office/officeart/2018/2/layout/IconVerticalSolidList"/>
    <dgm:cxn modelId="{AD0F072E-9C51-43A0-B809-1EE4ED54AAAE}" srcId="{D1B255BF-52E3-43E8-9583-4F4F51E41AA7}" destId="{FCEB0B4A-6013-43A2-A205-DF654EAE94FE}" srcOrd="1" destOrd="0" parTransId="{3B93A2D8-0458-4D08-9276-76F1101BF7EA}" sibTransId="{971835D4-0088-4628-962A-148A844965DA}"/>
    <dgm:cxn modelId="{95905968-EC55-4E2A-BF01-F12B77BFFCA8}" type="presOf" srcId="{FCEB0B4A-6013-43A2-A205-DF654EAE94FE}" destId="{FCB7F019-0ABD-408F-89E0-2A46D3AB5E1C}" srcOrd="0" destOrd="0" presId="urn:microsoft.com/office/officeart/2018/2/layout/IconVerticalSolidList"/>
    <dgm:cxn modelId="{E991AD73-DF5A-44B1-9EA2-A16828E2F431}" type="presOf" srcId="{D1B255BF-52E3-43E8-9583-4F4F51E41AA7}" destId="{11EE5184-D0DC-4056-A3C1-CC50EC02096C}" srcOrd="0" destOrd="0" presId="urn:microsoft.com/office/officeart/2018/2/layout/IconVerticalSolidList"/>
    <dgm:cxn modelId="{F61EA759-BD13-4318-A494-625593D5B94B}" type="presOf" srcId="{D89D6680-9686-4535-9DFD-4783910F685D}" destId="{E616D407-FB13-44FB-874A-2AB91EC3D067}" srcOrd="0" destOrd="0" presId="urn:microsoft.com/office/officeart/2018/2/layout/IconVerticalSolidList"/>
    <dgm:cxn modelId="{67893A7B-53F8-4891-A54E-5613208C44F7}" srcId="{D1B255BF-52E3-43E8-9583-4F4F51E41AA7}" destId="{D89D6680-9686-4535-9DFD-4783910F685D}" srcOrd="2" destOrd="0" parTransId="{94A0C9FF-F211-4251-9DCD-04E7BA3FBEB4}" sibTransId="{36877F3F-B94F-495A-8FF6-58E7AF61DD02}"/>
    <dgm:cxn modelId="{FDC2E1A1-2EB6-40AA-BB8A-92D456993B60}" srcId="{D1B255BF-52E3-43E8-9583-4F4F51E41AA7}" destId="{6E59E311-AD98-44B5-A108-360909BFCD84}" srcOrd="0" destOrd="0" parTransId="{41EFD4B3-E8B4-4002-B210-291DCE187C9A}" sibTransId="{E1C5CE79-DA01-4102-A45C-84EDB18E40EF}"/>
    <dgm:cxn modelId="{E20887BA-121E-498A-837B-2590B3A1036B}" type="presParOf" srcId="{11EE5184-D0DC-4056-A3C1-CC50EC02096C}" destId="{9923A170-CE98-4336-914B-A1D5FE641BB3}" srcOrd="0" destOrd="0" presId="urn:microsoft.com/office/officeart/2018/2/layout/IconVerticalSolidList"/>
    <dgm:cxn modelId="{92EE493E-4104-4931-AC73-5A5B11D2136D}" type="presParOf" srcId="{9923A170-CE98-4336-914B-A1D5FE641BB3}" destId="{DBD89398-2FA1-4550-9813-B61C3A63BC30}" srcOrd="0" destOrd="0" presId="urn:microsoft.com/office/officeart/2018/2/layout/IconVerticalSolidList"/>
    <dgm:cxn modelId="{AEBD55C3-943B-4123-B651-DE25E295EC81}" type="presParOf" srcId="{9923A170-CE98-4336-914B-A1D5FE641BB3}" destId="{882C913A-6C3A-458E-A92D-962B5B0FAB09}" srcOrd="1" destOrd="0" presId="urn:microsoft.com/office/officeart/2018/2/layout/IconVerticalSolidList"/>
    <dgm:cxn modelId="{515B6408-5CB9-444F-B24C-EF80717F7A13}" type="presParOf" srcId="{9923A170-CE98-4336-914B-A1D5FE641BB3}" destId="{825B6DC1-BFEE-484E-9E7A-CEF13EE2748B}" srcOrd="2" destOrd="0" presId="urn:microsoft.com/office/officeart/2018/2/layout/IconVerticalSolidList"/>
    <dgm:cxn modelId="{C9645301-F658-4572-86E5-8995E550A742}" type="presParOf" srcId="{9923A170-CE98-4336-914B-A1D5FE641BB3}" destId="{43AD0D95-9CCA-4316-9C1A-7E88C04B8187}" srcOrd="3" destOrd="0" presId="urn:microsoft.com/office/officeart/2018/2/layout/IconVerticalSolidList"/>
    <dgm:cxn modelId="{55752873-94F9-42B7-A353-3BD82270C848}" type="presParOf" srcId="{11EE5184-D0DC-4056-A3C1-CC50EC02096C}" destId="{77F09195-A5EE-4548-85C1-1C7B43750B27}" srcOrd="1" destOrd="0" presId="urn:microsoft.com/office/officeart/2018/2/layout/IconVerticalSolidList"/>
    <dgm:cxn modelId="{9E0A9040-A786-4BF3-A929-E9C12C10C75B}" type="presParOf" srcId="{11EE5184-D0DC-4056-A3C1-CC50EC02096C}" destId="{B30DC304-58D9-45EE-A070-F54FC5263596}" srcOrd="2" destOrd="0" presId="urn:microsoft.com/office/officeart/2018/2/layout/IconVerticalSolidList"/>
    <dgm:cxn modelId="{123D4606-142C-48A9-BF02-E5F24BDF00B1}" type="presParOf" srcId="{B30DC304-58D9-45EE-A070-F54FC5263596}" destId="{158F2EB3-4734-4C30-A88E-57B6E6960201}" srcOrd="0" destOrd="0" presId="urn:microsoft.com/office/officeart/2018/2/layout/IconVerticalSolidList"/>
    <dgm:cxn modelId="{8BE1B95B-F7D6-4029-9A6B-A34B5A002D38}" type="presParOf" srcId="{B30DC304-58D9-45EE-A070-F54FC5263596}" destId="{E9AFF793-D857-4ACA-A9E3-C1708A0A19A6}" srcOrd="1" destOrd="0" presId="urn:microsoft.com/office/officeart/2018/2/layout/IconVerticalSolidList"/>
    <dgm:cxn modelId="{A406B86A-B5D8-40AA-9B7A-32A12502FD44}" type="presParOf" srcId="{B30DC304-58D9-45EE-A070-F54FC5263596}" destId="{2E8E7DEA-3C78-455E-9BD3-AC9B8AF70E53}" srcOrd="2" destOrd="0" presId="urn:microsoft.com/office/officeart/2018/2/layout/IconVerticalSolidList"/>
    <dgm:cxn modelId="{D8CCB361-27E0-4FB4-AC0F-1FBF63105421}" type="presParOf" srcId="{B30DC304-58D9-45EE-A070-F54FC5263596}" destId="{FCB7F019-0ABD-408F-89E0-2A46D3AB5E1C}" srcOrd="3" destOrd="0" presId="urn:microsoft.com/office/officeart/2018/2/layout/IconVerticalSolidList"/>
    <dgm:cxn modelId="{1E3761A7-0AB1-49C4-94DC-E656CAA9F2EE}" type="presParOf" srcId="{11EE5184-D0DC-4056-A3C1-CC50EC02096C}" destId="{CD85451E-9D90-4E3C-9961-E6B6DDEE88F9}" srcOrd="3" destOrd="0" presId="urn:microsoft.com/office/officeart/2018/2/layout/IconVerticalSolidList"/>
    <dgm:cxn modelId="{475817B8-345D-4D26-B0B3-EF4BFC395BD4}" type="presParOf" srcId="{11EE5184-D0DC-4056-A3C1-CC50EC02096C}" destId="{4CBE6975-3A65-4078-9C84-19F410746152}" srcOrd="4" destOrd="0" presId="urn:microsoft.com/office/officeart/2018/2/layout/IconVerticalSolidList"/>
    <dgm:cxn modelId="{70F84BD5-1F6F-4AFD-B943-A8112312C46A}" type="presParOf" srcId="{4CBE6975-3A65-4078-9C84-19F410746152}" destId="{6C8F4642-B7F8-4773-B650-6A8248769351}" srcOrd="0" destOrd="0" presId="urn:microsoft.com/office/officeart/2018/2/layout/IconVerticalSolidList"/>
    <dgm:cxn modelId="{70B056F4-4A57-451A-AD7A-5BC504EC58A3}" type="presParOf" srcId="{4CBE6975-3A65-4078-9C84-19F410746152}" destId="{EDB36111-A374-4EFF-814D-B5BA863A751A}" srcOrd="1" destOrd="0" presId="urn:microsoft.com/office/officeart/2018/2/layout/IconVerticalSolidList"/>
    <dgm:cxn modelId="{96E3EEF2-8601-4815-995A-685DCCC417C7}" type="presParOf" srcId="{4CBE6975-3A65-4078-9C84-19F410746152}" destId="{C60DEAC7-C141-49C4-8886-CC1E7287F28B}" srcOrd="2" destOrd="0" presId="urn:microsoft.com/office/officeart/2018/2/layout/IconVerticalSolidList"/>
    <dgm:cxn modelId="{DEE9B8A2-1E9C-44EF-97E0-56A8985C6A8D}" type="presParOf" srcId="{4CBE6975-3A65-4078-9C84-19F410746152}" destId="{E616D407-FB13-44FB-874A-2AB91EC3D067}" srcOrd="3"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EA252BE-0937-42CC-B3DE-64E9F7582BE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0C762F5-CEA9-478F-AF3F-336B867AB132}">
      <dgm:prSet custT="1"/>
      <dgm:spPr/>
      <dgm:t>
        <a:bodyPr/>
        <a:lstStyle/>
        <a:p>
          <a:pPr algn="just">
            <a:lnSpc>
              <a:spcPct val="100000"/>
            </a:lnSpc>
          </a:pPr>
          <a:r>
            <a:rPr lang="en-US" sz="1600" dirty="0"/>
            <a:t>The Descriptive Analysis provides key statistics from the dataset of daily stock prices for Microsoft, Apple, and Tesla from 2018 to 2023, including mean, median, standard deviation, and price ranges (minimum and maximum). </a:t>
          </a:r>
        </a:p>
      </dgm:t>
    </dgm:pt>
    <dgm:pt modelId="{BE740866-8FFD-4079-BDF3-881BB553EFBB}" type="parTrans" cxnId="{50C01DA2-A350-4E48-84A4-7FD584F184CB}">
      <dgm:prSet/>
      <dgm:spPr/>
      <dgm:t>
        <a:bodyPr/>
        <a:lstStyle/>
        <a:p>
          <a:endParaRPr lang="en-US"/>
        </a:p>
      </dgm:t>
    </dgm:pt>
    <dgm:pt modelId="{F0F0C861-F8B6-4417-9F8A-F4F036A89431}" type="sibTrans" cxnId="{50C01DA2-A350-4E48-84A4-7FD584F184CB}">
      <dgm:prSet/>
      <dgm:spPr/>
      <dgm:t>
        <a:bodyPr/>
        <a:lstStyle/>
        <a:p>
          <a:pPr>
            <a:lnSpc>
              <a:spcPct val="100000"/>
            </a:lnSpc>
          </a:pPr>
          <a:endParaRPr lang="en-US"/>
        </a:p>
      </dgm:t>
    </dgm:pt>
    <dgm:pt modelId="{978E79EE-0FB9-44B9-9F1A-E32FEFDFC61B}">
      <dgm:prSet custT="1"/>
      <dgm:spPr/>
      <dgm:t>
        <a:bodyPr/>
        <a:lstStyle/>
        <a:p>
          <a:pPr algn="just">
            <a:lnSpc>
              <a:spcPct val="100000"/>
            </a:lnSpc>
          </a:pPr>
          <a:r>
            <a:rPr lang="en-US" sz="1600" dirty="0"/>
            <a:t>This analysis highlights trends in stock performance and compares the behavior of these companies against each other and the S&amp;P 500 index, offering valuable insights into their stability and volatility.</a:t>
          </a:r>
        </a:p>
      </dgm:t>
    </dgm:pt>
    <dgm:pt modelId="{A27A0082-EC73-4B2E-93ED-EB8E42FE62B4}" type="parTrans" cxnId="{B00ADCD3-DEC1-4184-91C2-0E7A6B69003A}">
      <dgm:prSet/>
      <dgm:spPr/>
      <dgm:t>
        <a:bodyPr/>
        <a:lstStyle/>
        <a:p>
          <a:endParaRPr lang="en-US"/>
        </a:p>
      </dgm:t>
    </dgm:pt>
    <dgm:pt modelId="{8B5BC1CA-F1C2-4666-938B-6DF1D1F9D6C5}" type="sibTrans" cxnId="{B00ADCD3-DEC1-4184-91C2-0E7A6B69003A}">
      <dgm:prSet/>
      <dgm:spPr/>
      <dgm:t>
        <a:bodyPr/>
        <a:lstStyle/>
        <a:p>
          <a:pPr>
            <a:lnSpc>
              <a:spcPct val="100000"/>
            </a:lnSpc>
          </a:pPr>
          <a:endParaRPr lang="en-US"/>
        </a:p>
      </dgm:t>
    </dgm:pt>
    <dgm:pt modelId="{7E117DA1-6BCC-4575-BB45-6FCFBF6D334F}">
      <dgm:prSet custT="1"/>
      <dgm:spPr/>
      <dgm:t>
        <a:bodyPr/>
        <a:lstStyle/>
        <a:p>
          <a:pPr algn="just">
            <a:lnSpc>
              <a:spcPct val="100000"/>
            </a:lnSpc>
          </a:pPr>
          <a:r>
            <a:rPr lang="en-US" sz="1600" dirty="0"/>
            <a:t>This dataset serves the purpose of analyzing and comparing the stock performance of these prominent U.S. companies, identifying trends, volatility, and correlations with the broader market as represented by the S&amp;P 500 index.</a:t>
          </a:r>
        </a:p>
      </dgm:t>
    </dgm:pt>
    <dgm:pt modelId="{2F19CA61-F673-46EA-ABDE-F321F0B79D33}" type="parTrans" cxnId="{86E5830D-9FAC-42CA-9858-6E3E007A65A0}">
      <dgm:prSet/>
      <dgm:spPr/>
      <dgm:t>
        <a:bodyPr/>
        <a:lstStyle/>
        <a:p>
          <a:endParaRPr lang="en-US"/>
        </a:p>
      </dgm:t>
    </dgm:pt>
    <dgm:pt modelId="{6308E80E-2904-437F-9610-E0FD6F0C6848}" type="sibTrans" cxnId="{86E5830D-9FAC-42CA-9858-6E3E007A65A0}">
      <dgm:prSet/>
      <dgm:spPr/>
      <dgm:t>
        <a:bodyPr/>
        <a:lstStyle/>
        <a:p>
          <a:endParaRPr lang="en-US"/>
        </a:p>
      </dgm:t>
    </dgm:pt>
    <dgm:pt modelId="{E3918F9D-58BC-497B-A80F-FBC5784B837F}" type="pres">
      <dgm:prSet presAssocID="{5EA252BE-0937-42CC-B3DE-64E9F7582BEB}" presName="root" presStyleCnt="0">
        <dgm:presLayoutVars>
          <dgm:dir/>
          <dgm:resizeHandles val="exact"/>
        </dgm:presLayoutVars>
      </dgm:prSet>
      <dgm:spPr/>
    </dgm:pt>
    <dgm:pt modelId="{B058F1F9-3369-4523-986D-08AC68D8C0B7}" type="pres">
      <dgm:prSet presAssocID="{90C762F5-CEA9-478F-AF3F-336B867AB132}" presName="compNode" presStyleCnt="0"/>
      <dgm:spPr/>
    </dgm:pt>
    <dgm:pt modelId="{32AC7476-D1E6-47B8-91E4-61931092BBDF}" type="pres">
      <dgm:prSet presAssocID="{90C762F5-CEA9-478F-AF3F-336B867AB132}" presName="bgRect" presStyleLbl="bgShp" presStyleIdx="0" presStyleCnt="3"/>
      <dgm:spPr/>
    </dgm:pt>
    <dgm:pt modelId="{980082F4-21AB-4B8D-96E9-3B7CF0C2C52E}" type="pres">
      <dgm:prSet presAssocID="{90C762F5-CEA9-478F-AF3F-336B867AB1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1194D500-EDC2-4C50-B638-7883E5FD8A5B}" type="pres">
      <dgm:prSet presAssocID="{90C762F5-CEA9-478F-AF3F-336B867AB132}" presName="spaceRect" presStyleCnt="0"/>
      <dgm:spPr/>
    </dgm:pt>
    <dgm:pt modelId="{826CB376-CBB7-4754-8F6E-DAD089321735}" type="pres">
      <dgm:prSet presAssocID="{90C762F5-CEA9-478F-AF3F-336B867AB132}" presName="parTx" presStyleLbl="revTx" presStyleIdx="0" presStyleCnt="3">
        <dgm:presLayoutVars>
          <dgm:chMax val="0"/>
          <dgm:chPref val="0"/>
        </dgm:presLayoutVars>
      </dgm:prSet>
      <dgm:spPr/>
    </dgm:pt>
    <dgm:pt modelId="{3E2C9BFB-ED45-4AE8-95AC-821EE7378883}" type="pres">
      <dgm:prSet presAssocID="{F0F0C861-F8B6-4417-9F8A-F4F036A89431}" presName="sibTrans" presStyleCnt="0"/>
      <dgm:spPr/>
    </dgm:pt>
    <dgm:pt modelId="{B083F6A7-22C8-437A-AFD4-43D53199729B}" type="pres">
      <dgm:prSet presAssocID="{978E79EE-0FB9-44B9-9F1A-E32FEFDFC61B}" presName="compNode" presStyleCnt="0"/>
      <dgm:spPr/>
    </dgm:pt>
    <dgm:pt modelId="{1904F1F8-1B9B-42C5-A23F-B7ED1F9FB623}" type="pres">
      <dgm:prSet presAssocID="{978E79EE-0FB9-44B9-9F1A-E32FEFDFC61B}" presName="bgRect" presStyleLbl="bgShp" presStyleIdx="1" presStyleCnt="3"/>
      <dgm:spPr/>
    </dgm:pt>
    <dgm:pt modelId="{C5A433F2-3055-458C-B7BE-F66234B5F85A}" type="pres">
      <dgm:prSet presAssocID="{978E79EE-0FB9-44B9-9F1A-E32FEFDFC61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2B6768BF-DEA4-4A46-8C84-FA421F665882}" type="pres">
      <dgm:prSet presAssocID="{978E79EE-0FB9-44B9-9F1A-E32FEFDFC61B}" presName="spaceRect" presStyleCnt="0"/>
      <dgm:spPr/>
    </dgm:pt>
    <dgm:pt modelId="{8273248C-22E9-490C-987D-13A491809064}" type="pres">
      <dgm:prSet presAssocID="{978E79EE-0FB9-44B9-9F1A-E32FEFDFC61B}" presName="parTx" presStyleLbl="revTx" presStyleIdx="1" presStyleCnt="3">
        <dgm:presLayoutVars>
          <dgm:chMax val="0"/>
          <dgm:chPref val="0"/>
        </dgm:presLayoutVars>
      </dgm:prSet>
      <dgm:spPr/>
    </dgm:pt>
    <dgm:pt modelId="{9ABF179D-4072-4177-B7AE-E49B0B45D561}" type="pres">
      <dgm:prSet presAssocID="{8B5BC1CA-F1C2-4666-938B-6DF1D1F9D6C5}" presName="sibTrans" presStyleCnt="0"/>
      <dgm:spPr/>
    </dgm:pt>
    <dgm:pt modelId="{074A02C4-FA51-4A63-9758-5E8A6E2B2E44}" type="pres">
      <dgm:prSet presAssocID="{7E117DA1-6BCC-4575-BB45-6FCFBF6D334F}" presName="compNode" presStyleCnt="0"/>
      <dgm:spPr/>
    </dgm:pt>
    <dgm:pt modelId="{9B3E98E8-C7A1-47A0-9FEA-14D12D6D328B}" type="pres">
      <dgm:prSet presAssocID="{7E117DA1-6BCC-4575-BB45-6FCFBF6D334F}" presName="bgRect" presStyleLbl="bgShp" presStyleIdx="2" presStyleCnt="3"/>
      <dgm:spPr/>
    </dgm:pt>
    <dgm:pt modelId="{7C281853-5644-46E1-9E56-9B8C6ABFA15C}" type="pres">
      <dgm:prSet presAssocID="{7E117DA1-6BCC-4575-BB45-6FCFBF6D334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11D29979-FB74-4E28-A060-E1C32BCF9D5D}" type="pres">
      <dgm:prSet presAssocID="{7E117DA1-6BCC-4575-BB45-6FCFBF6D334F}" presName="spaceRect" presStyleCnt="0"/>
      <dgm:spPr/>
    </dgm:pt>
    <dgm:pt modelId="{3CF94EA7-792A-49A9-B656-D3A6E244367E}" type="pres">
      <dgm:prSet presAssocID="{7E117DA1-6BCC-4575-BB45-6FCFBF6D334F}" presName="parTx" presStyleLbl="revTx" presStyleIdx="2" presStyleCnt="3">
        <dgm:presLayoutVars>
          <dgm:chMax val="0"/>
          <dgm:chPref val="0"/>
        </dgm:presLayoutVars>
      </dgm:prSet>
      <dgm:spPr/>
    </dgm:pt>
  </dgm:ptLst>
  <dgm:cxnLst>
    <dgm:cxn modelId="{86E5830D-9FAC-42CA-9858-6E3E007A65A0}" srcId="{5EA252BE-0937-42CC-B3DE-64E9F7582BEB}" destId="{7E117DA1-6BCC-4575-BB45-6FCFBF6D334F}" srcOrd="2" destOrd="0" parTransId="{2F19CA61-F673-46EA-ABDE-F321F0B79D33}" sibTransId="{6308E80E-2904-437F-9610-E0FD6F0C6848}"/>
    <dgm:cxn modelId="{A828CA25-3413-4BED-A50B-94505BBCD441}" type="presOf" srcId="{978E79EE-0FB9-44B9-9F1A-E32FEFDFC61B}" destId="{8273248C-22E9-490C-987D-13A491809064}" srcOrd="0" destOrd="0" presId="urn:microsoft.com/office/officeart/2018/2/layout/IconVerticalSolidList"/>
    <dgm:cxn modelId="{07C3D398-4227-4F50-B0EE-4FD726E9457D}" type="presOf" srcId="{7E117DA1-6BCC-4575-BB45-6FCFBF6D334F}" destId="{3CF94EA7-792A-49A9-B656-D3A6E244367E}" srcOrd="0" destOrd="0" presId="urn:microsoft.com/office/officeart/2018/2/layout/IconVerticalSolidList"/>
    <dgm:cxn modelId="{50C01DA2-A350-4E48-84A4-7FD584F184CB}" srcId="{5EA252BE-0937-42CC-B3DE-64E9F7582BEB}" destId="{90C762F5-CEA9-478F-AF3F-336B867AB132}" srcOrd="0" destOrd="0" parTransId="{BE740866-8FFD-4079-BDF3-881BB553EFBB}" sibTransId="{F0F0C861-F8B6-4417-9F8A-F4F036A89431}"/>
    <dgm:cxn modelId="{9673EBBA-8304-49C1-9191-2035121DF16B}" type="presOf" srcId="{90C762F5-CEA9-478F-AF3F-336B867AB132}" destId="{826CB376-CBB7-4754-8F6E-DAD089321735}" srcOrd="0" destOrd="0" presId="urn:microsoft.com/office/officeart/2018/2/layout/IconVerticalSolidList"/>
    <dgm:cxn modelId="{57F0B1C0-D4B8-43A8-96C6-C3AEA51221D7}" type="presOf" srcId="{5EA252BE-0937-42CC-B3DE-64E9F7582BEB}" destId="{E3918F9D-58BC-497B-A80F-FBC5784B837F}" srcOrd="0" destOrd="0" presId="urn:microsoft.com/office/officeart/2018/2/layout/IconVerticalSolidList"/>
    <dgm:cxn modelId="{B00ADCD3-DEC1-4184-91C2-0E7A6B69003A}" srcId="{5EA252BE-0937-42CC-B3DE-64E9F7582BEB}" destId="{978E79EE-0FB9-44B9-9F1A-E32FEFDFC61B}" srcOrd="1" destOrd="0" parTransId="{A27A0082-EC73-4B2E-93ED-EB8E42FE62B4}" sibTransId="{8B5BC1CA-F1C2-4666-938B-6DF1D1F9D6C5}"/>
    <dgm:cxn modelId="{8A3FBC9D-B5E0-4ACF-BE4B-26F548C41840}" type="presParOf" srcId="{E3918F9D-58BC-497B-A80F-FBC5784B837F}" destId="{B058F1F9-3369-4523-986D-08AC68D8C0B7}" srcOrd="0" destOrd="0" presId="urn:microsoft.com/office/officeart/2018/2/layout/IconVerticalSolidList"/>
    <dgm:cxn modelId="{D54111A1-FF7D-4741-8F44-644715227B89}" type="presParOf" srcId="{B058F1F9-3369-4523-986D-08AC68D8C0B7}" destId="{32AC7476-D1E6-47B8-91E4-61931092BBDF}" srcOrd="0" destOrd="0" presId="urn:microsoft.com/office/officeart/2018/2/layout/IconVerticalSolidList"/>
    <dgm:cxn modelId="{0333653F-2FA4-47F2-A5A4-EDE75B57ACC8}" type="presParOf" srcId="{B058F1F9-3369-4523-986D-08AC68D8C0B7}" destId="{980082F4-21AB-4B8D-96E9-3B7CF0C2C52E}" srcOrd="1" destOrd="0" presId="urn:microsoft.com/office/officeart/2018/2/layout/IconVerticalSolidList"/>
    <dgm:cxn modelId="{1FDE44A5-D3F7-4235-9D23-DF4EB2A6A70A}" type="presParOf" srcId="{B058F1F9-3369-4523-986D-08AC68D8C0B7}" destId="{1194D500-EDC2-4C50-B638-7883E5FD8A5B}" srcOrd="2" destOrd="0" presId="urn:microsoft.com/office/officeart/2018/2/layout/IconVerticalSolidList"/>
    <dgm:cxn modelId="{3AC2DB20-095D-4E94-8192-DF76995FABE8}" type="presParOf" srcId="{B058F1F9-3369-4523-986D-08AC68D8C0B7}" destId="{826CB376-CBB7-4754-8F6E-DAD089321735}" srcOrd="3" destOrd="0" presId="urn:microsoft.com/office/officeart/2018/2/layout/IconVerticalSolidList"/>
    <dgm:cxn modelId="{3F32CB77-412D-4FEE-B48B-8499196C03B4}" type="presParOf" srcId="{E3918F9D-58BC-497B-A80F-FBC5784B837F}" destId="{3E2C9BFB-ED45-4AE8-95AC-821EE7378883}" srcOrd="1" destOrd="0" presId="urn:microsoft.com/office/officeart/2018/2/layout/IconVerticalSolidList"/>
    <dgm:cxn modelId="{C7F528CD-321A-4278-A9B1-9B3849AEB8C9}" type="presParOf" srcId="{E3918F9D-58BC-497B-A80F-FBC5784B837F}" destId="{B083F6A7-22C8-437A-AFD4-43D53199729B}" srcOrd="2" destOrd="0" presId="urn:microsoft.com/office/officeart/2018/2/layout/IconVerticalSolidList"/>
    <dgm:cxn modelId="{3E324AB5-A7CA-4219-BB9F-6040AEC8E200}" type="presParOf" srcId="{B083F6A7-22C8-437A-AFD4-43D53199729B}" destId="{1904F1F8-1B9B-42C5-A23F-B7ED1F9FB623}" srcOrd="0" destOrd="0" presId="urn:microsoft.com/office/officeart/2018/2/layout/IconVerticalSolidList"/>
    <dgm:cxn modelId="{222A6250-B2DF-4741-A68E-8055AAB79679}" type="presParOf" srcId="{B083F6A7-22C8-437A-AFD4-43D53199729B}" destId="{C5A433F2-3055-458C-B7BE-F66234B5F85A}" srcOrd="1" destOrd="0" presId="urn:microsoft.com/office/officeart/2018/2/layout/IconVerticalSolidList"/>
    <dgm:cxn modelId="{2EFAB6AD-C2ED-40A1-8E39-CF81F7966D53}" type="presParOf" srcId="{B083F6A7-22C8-437A-AFD4-43D53199729B}" destId="{2B6768BF-DEA4-4A46-8C84-FA421F665882}" srcOrd="2" destOrd="0" presId="urn:microsoft.com/office/officeart/2018/2/layout/IconVerticalSolidList"/>
    <dgm:cxn modelId="{F099BFD3-F0EB-4292-BC24-E1B9ED2C97D5}" type="presParOf" srcId="{B083F6A7-22C8-437A-AFD4-43D53199729B}" destId="{8273248C-22E9-490C-987D-13A491809064}" srcOrd="3" destOrd="0" presId="urn:microsoft.com/office/officeart/2018/2/layout/IconVerticalSolidList"/>
    <dgm:cxn modelId="{BCCD5EF0-D8FD-404A-986D-D74AB00462CC}" type="presParOf" srcId="{E3918F9D-58BC-497B-A80F-FBC5784B837F}" destId="{9ABF179D-4072-4177-B7AE-E49B0B45D561}" srcOrd="3" destOrd="0" presId="urn:microsoft.com/office/officeart/2018/2/layout/IconVerticalSolidList"/>
    <dgm:cxn modelId="{61871529-0F4A-4D15-A936-A92E616D1250}" type="presParOf" srcId="{E3918F9D-58BC-497B-A80F-FBC5784B837F}" destId="{074A02C4-FA51-4A63-9758-5E8A6E2B2E44}" srcOrd="4" destOrd="0" presId="urn:microsoft.com/office/officeart/2018/2/layout/IconVerticalSolidList"/>
    <dgm:cxn modelId="{9BE3C7A5-A731-4A87-8DBA-A1DEDDCF9F57}" type="presParOf" srcId="{074A02C4-FA51-4A63-9758-5E8A6E2B2E44}" destId="{9B3E98E8-C7A1-47A0-9FEA-14D12D6D328B}" srcOrd="0" destOrd="0" presId="urn:microsoft.com/office/officeart/2018/2/layout/IconVerticalSolidList"/>
    <dgm:cxn modelId="{D212352F-0756-49D9-B0C3-56B70D44F085}" type="presParOf" srcId="{074A02C4-FA51-4A63-9758-5E8A6E2B2E44}" destId="{7C281853-5644-46E1-9E56-9B8C6ABFA15C}" srcOrd="1" destOrd="0" presId="urn:microsoft.com/office/officeart/2018/2/layout/IconVerticalSolidList"/>
    <dgm:cxn modelId="{7003A7C6-0E78-46B7-9E11-16D1C5C14CCF}" type="presParOf" srcId="{074A02C4-FA51-4A63-9758-5E8A6E2B2E44}" destId="{11D29979-FB74-4E28-A060-E1C32BCF9D5D}" srcOrd="2" destOrd="0" presId="urn:microsoft.com/office/officeart/2018/2/layout/IconVerticalSolidList"/>
    <dgm:cxn modelId="{9F8A6C4E-B1E1-4579-9938-BEFAD755E34F}" type="presParOf" srcId="{074A02C4-FA51-4A63-9758-5E8A6E2B2E44}" destId="{3CF94EA7-792A-49A9-B656-D3A6E244367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FE89C760-A426-4559-A22B-EADD6DED0A95}" type="doc">
      <dgm:prSet loTypeId="urn:microsoft.com/office/officeart/2008/layout/LinedList" loCatId="list" qsTypeId="urn:microsoft.com/office/officeart/2005/8/quickstyle/simple2" qsCatId="simple" csTypeId="urn:microsoft.com/office/officeart/2005/8/colors/colorful1" csCatId="colorful" phldr="1"/>
      <dgm:spPr/>
      <dgm:t>
        <a:bodyPr/>
        <a:lstStyle/>
        <a:p>
          <a:endParaRPr lang="en-US"/>
        </a:p>
      </dgm:t>
    </dgm:pt>
    <dgm:pt modelId="{D510F92F-D63C-43DD-94AC-C59219FCCFB3}">
      <dgm:prSet/>
      <dgm:spPr/>
      <dgm:t>
        <a:bodyPr/>
        <a:lstStyle/>
        <a:p>
          <a:pPr algn="just"/>
          <a:r>
            <a:rPr lang="en-US" dirty="0"/>
            <a:t>The analysis of Beta values for Microsoft, Apple, and Tesla provides valuable insights into their volatility and risk profiles.</a:t>
          </a:r>
        </a:p>
      </dgm:t>
    </dgm:pt>
    <dgm:pt modelId="{55A516AF-09FD-4B3D-B19F-F4EDCF43819C}" type="parTrans" cxnId="{7EFB1C1D-AAB2-450F-8707-09DBFAFFF677}">
      <dgm:prSet/>
      <dgm:spPr/>
      <dgm:t>
        <a:bodyPr/>
        <a:lstStyle/>
        <a:p>
          <a:endParaRPr lang="en-US"/>
        </a:p>
      </dgm:t>
    </dgm:pt>
    <dgm:pt modelId="{9EB7A595-C13A-4645-9D46-C71698176F90}" type="sibTrans" cxnId="{7EFB1C1D-AAB2-450F-8707-09DBFAFFF677}">
      <dgm:prSet/>
      <dgm:spPr/>
      <dgm:t>
        <a:bodyPr/>
        <a:lstStyle/>
        <a:p>
          <a:endParaRPr lang="en-US"/>
        </a:p>
      </dgm:t>
    </dgm:pt>
    <dgm:pt modelId="{04B8B687-9D40-46F7-9141-CE2B41218114}">
      <dgm:prSet/>
      <dgm:spPr/>
      <dgm:t>
        <a:bodyPr/>
        <a:lstStyle/>
        <a:p>
          <a:pPr algn="just"/>
          <a:r>
            <a:rPr lang="en-US" dirty="0"/>
            <a:t>Microsoft, with a Beta of </a:t>
          </a:r>
          <a:r>
            <a:rPr lang="en-US" b="1" dirty="0"/>
            <a:t>1.22</a:t>
          </a:r>
          <a:r>
            <a:rPr lang="en-US" dirty="0"/>
            <a:t>, and Apple, at </a:t>
          </a:r>
          <a:r>
            <a:rPr lang="en-US" b="1" dirty="0"/>
            <a:t>1.23</a:t>
          </a:r>
          <a:r>
            <a:rPr lang="en-US" dirty="0"/>
            <a:t>, demonstrate moderate volatility compared to the market, indicating a balanced risk-return profile that may appeal to investors seeking stability with growth potential.</a:t>
          </a:r>
        </a:p>
      </dgm:t>
    </dgm:pt>
    <dgm:pt modelId="{84C9B685-417D-4A1E-9172-B5D2F816FB7A}" type="parTrans" cxnId="{471AE93D-7337-48E6-B0A8-1DBD6852E7A7}">
      <dgm:prSet/>
      <dgm:spPr/>
      <dgm:t>
        <a:bodyPr/>
        <a:lstStyle/>
        <a:p>
          <a:endParaRPr lang="en-US"/>
        </a:p>
      </dgm:t>
    </dgm:pt>
    <dgm:pt modelId="{529490FA-76FD-4D0B-90FF-858E17026B17}" type="sibTrans" cxnId="{471AE93D-7337-48E6-B0A8-1DBD6852E7A7}">
      <dgm:prSet/>
      <dgm:spPr/>
      <dgm:t>
        <a:bodyPr/>
        <a:lstStyle/>
        <a:p>
          <a:endParaRPr lang="en-US"/>
        </a:p>
      </dgm:t>
    </dgm:pt>
    <dgm:pt modelId="{51D85AAA-C0D3-4DD3-9261-2CA6936A072F}">
      <dgm:prSet/>
      <dgm:spPr/>
      <dgm:t>
        <a:bodyPr/>
        <a:lstStyle/>
        <a:p>
          <a:pPr algn="just"/>
          <a:r>
            <a:rPr lang="en-US" dirty="0"/>
            <a:t>In contrast, Tesla's higher Beta of </a:t>
          </a:r>
          <a:r>
            <a:rPr lang="en-US" b="1" dirty="0"/>
            <a:t>1.45</a:t>
          </a:r>
          <a:r>
            <a:rPr lang="en-US" dirty="0"/>
            <a:t> signifies significantly greater volatility, making it an attractive option for aggressive investors willing to take on higher risk for potentially larger returns.</a:t>
          </a:r>
        </a:p>
      </dgm:t>
    </dgm:pt>
    <dgm:pt modelId="{0D8D7999-EE03-49D7-A082-FEC388815CAA}" type="parTrans" cxnId="{7366DB10-2263-4C3B-A150-26F7E2F2BDA7}">
      <dgm:prSet/>
      <dgm:spPr/>
      <dgm:t>
        <a:bodyPr/>
        <a:lstStyle/>
        <a:p>
          <a:endParaRPr lang="en-US"/>
        </a:p>
      </dgm:t>
    </dgm:pt>
    <dgm:pt modelId="{22E8D1DE-3D70-49B3-BC45-7573E1C20B2C}" type="sibTrans" cxnId="{7366DB10-2263-4C3B-A150-26F7E2F2BDA7}">
      <dgm:prSet/>
      <dgm:spPr/>
      <dgm:t>
        <a:bodyPr/>
        <a:lstStyle/>
        <a:p>
          <a:endParaRPr lang="en-US"/>
        </a:p>
      </dgm:t>
    </dgm:pt>
    <dgm:pt modelId="{B9D84CE6-1A3F-4306-B5DF-F12DA471B011}">
      <dgm:prSet/>
      <dgm:spPr/>
      <dgm:t>
        <a:bodyPr/>
        <a:lstStyle/>
        <a:p>
          <a:pPr algn="just"/>
          <a:r>
            <a:rPr lang="en-US" dirty="0"/>
            <a:t>Overall, understanding these Beta values allows investors to align their investment strategies with their individual risk tolerance and financial goals.</a:t>
          </a:r>
        </a:p>
      </dgm:t>
    </dgm:pt>
    <dgm:pt modelId="{2E36BF54-D07B-4CF9-A1BC-73737EEF4B66}" type="parTrans" cxnId="{4D9DA5C7-5E3B-446C-B16F-C639F59C314F}">
      <dgm:prSet/>
      <dgm:spPr/>
      <dgm:t>
        <a:bodyPr/>
        <a:lstStyle/>
        <a:p>
          <a:endParaRPr lang="en-US"/>
        </a:p>
      </dgm:t>
    </dgm:pt>
    <dgm:pt modelId="{3FD6B404-8773-4890-B7F3-4A7E796931E6}" type="sibTrans" cxnId="{4D9DA5C7-5E3B-446C-B16F-C639F59C314F}">
      <dgm:prSet/>
      <dgm:spPr/>
      <dgm:t>
        <a:bodyPr/>
        <a:lstStyle/>
        <a:p>
          <a:endParaRPr lang="en-US"/>
        </a:p>
      </dgm:t>
    </dgm:pt>
    <dgm:pt modelId="{26C1E65F-F12F-41B9-B597-4BFF50DB3ACD}" type="pres">
      <dgm:prSet presAssocID="{FE89C760-A426-4559-A22B-EADD6DED0A95}" presName="vert0" presStyleCnt="0">
        <dgm:presLayoutVars>
          <dgm:dir/>
          <dgm:animOne val="branch"/>
          <dgm:animLvl val="lvl"/>
        </dgm:presLayoutVars>
      </dgm:prSet>
      <dgm:spPr/>
    </dgm:pt>
    <dgm:pt modelId="{E2849371-82A3-479C-9212-828B8656C767}" type="pres">
      <dgm:prSet presAssocID="{D510F92F-D63C-43DD-94AC-C59219FCCFB3}" presName="thickLine" presStyleLbl="alignNode1" presStyleIdx="0" presStyleCnt="4"/>
      <dgm:spPr/>
    </dgm:pt>
    <dgm:pt modelId="{7791AF49-A0D3-4CAD-A665-94F877F4BEAA}" type="pres">
      <dgm:prSet presAssocID="{D510F92F-D63C-43DD-94AC-C59219FCCFB3}" presName="horz1" presStyleCnt="0"/>
      <dgm:spPr/>
    </dgm:pt>
    <dgm:pt modelId="{2A2AA532-C1D0-4E7F-A1DB-B689B5C57E1E}" type="pres">
      <dgm:prSet presAssocID="{D510F92F-D63C-43DD-94AC-C59219FCCFB3}" presName="tx1" presStyleLbl="revTx" presStyleIdx="0" presStyleCnt="4"/>
      <dgm:spPr/>
    </dgm:pt>
    <dgm:pt modelId="{0FD9EBED-F878-4980-B2D2-2ABB4B68C9D0}" type="pres">
      <dgm:prSet presAssocID="{D510F92F-D63C-43DD-94AC-C59219FCCFB3}" presName="vert1" presStyleCnt="0"/>
      <dgm:spPr/>
    </dgm:pt>
    <dgm:pt modelId="{FEE16FEB-6244-4E30-A667-9AD3CBDEA548}" type="pres">
      <dgm:prSet presAssocID="{04B8B687-9D40-46F7-9141-CE2B41218114}" presName="thickLine" presStyleLbl="alignNode1" presStyleIdx="1" presStyleCnt="4"/>
      <dgm:spPr/>
    </dgm:pt>
    <dgm:pt modelId="{4A15228E-F3B8-4B57-B3E1-E3039D7B685A}" type="pres">
      <dgm:prSet presAssocID="{04B8B687-9D40-46F7-9141-CE2B41218114}" presName="horz1" presStyleCnt="0"/>
      <dgm:spPr/>
    </dgm:pt>
    <dgm:pt modelId="{74426D8C-D2AA-4ECF-851C-D44751D0CD42}" type="pres">
      <dgm:prSet presAssocID="{04B8B687-9D40-46F7-9141-CE2B41218114}" presName="tx1" presStyleLbl="revTx" presStyleIdx="1" presStyleCnt="4"/>
      <dgm:spPr/>
    </dgm:pt>
    <dgm:pt modelId="{D397B7E5-B780-456D-8505-4AE539AD0485}" type="pres">
      <dgm:prSet presAssocID="{04B8B687-9D40-46F7-9141-CE2B41218114}" presName="vert1" presStyleCnt="0"/>
      <dgm:spPr/>
    </dgm:pt>
    <dgm:pt modelId="{F1C7DA9F-D8AD-48DC-B273-2879182FD0E0}" type="pres">
      <dgm:prSet presAssocID="{51D85AAA-C0D3-4DD3-9261-2CA6936A072F}" presName="thickLine" presStyleLbl="alignNode1" presStyleIdx="2" presStyleCnt="4"/>
      <dgm:spPr/>
    </dgm:pt>
    <dgm:pt modelId="{E823D54D-824A-4664-8297-F503DA73F8CC}" type="pres">
      <dgm:prSet presAssocID="{51D85AAA-C0D3-4DD3-9261-2CA6936A072F}" presName="horz1" presStyleCnt="0"/>
      <dgm:spPr/>
    </dgm:pt>
    <dgm:pt modelId="{AAD1BB29-4C9B-4C4A-BB35-BAE402C35536}" type="pres">
      <dgm:prSet presAssocID="{51D85AAA-C0D3-4DD3-9261-2CA6936A072F}" presName="tx1" presStyleLbl="revTx" presStyleIdx="2" presStyleCnt="4"/>
      <dgm:spPr/>
    </dgm:pt>
    <dgm:pt modelId="{465BE3FB-B713-473F-9A76-E51FCB547CD8}" type="pres">
      <dgm:prSet presAssocID="{51D85AAA-C0D3-4DD3-9261-2CA6936A072F}" presName="vert1" presStyleCnt="0"/>
      <dgm:spPr/>
    </dgm:pt>
    <dgm:pt modelId="{A15DFFAF-F996-4BF0-85B8-81FD491E42B1}" type="pres">
      <dgm:prSet presAssocID="{B9D84CE6-1A3F-4306-B5DF-F12DA471B011}" presName="thickLine" presStyleLbl="alignNode1" presStyleIdx="3" presStyleCnt="4"/>
      <dgm:spPr/>
    </dgm:pt>
    <dgm:pt modelId="{6DE76DE5-C7FC-4A24-965D-AEE04280EEDD}" type="pres">
      <dgm:prSet presAssocID="{B9D84CE6-1A3F-4306-B5DF-F12DA471B011}" presName="horz1" presStyleCnt="0"/>
      <dgm:spPr/>
    </dgm:pt>
    <dgm:pt modelId="{13F9FA4C-8F7E-48C1-8315-27A38C81E70A}" type="pres">
      <dgm:prSet presAssocID="{B9D84CE6-1A3F-4306-B5DF-F12DA471B011}" presName="tx1" presStyleLbl="revTx" presStyleIdx="3" presStyleCnt="4"/>
      <dgm:spPr/>
    </dgm:pt>
    <dgm:pt modelId="{8467986E-B05C-4F89-8274-E5B513AE3D66}" type="pres">
      <dgm:prSet presAssocID="{B9D84CE6-1A3F-4306-B5DF-F12DA471B011}" presName="vert1" presStyleCnt="0"/>
      <dgm:spPr/>
    </dgm:pt>
  </dgm:ptLst>
  <dgm:cxnLst>
    <dgm:cxn modelId="{7366DB10-2263-4C3B-A150-26F7E2F2BDA7}" srcId="{FE89C760-A426-4559-A22B-EADD6DED0A95}" destId="{51D85AAA-C0D3-4DD3-9261-2CA6936A072F}" srcOrd="2" destOrd="0" parTransId="{0D8D7999-EE03-49D7-A082-FEC388815CAA}" sibTransId="{22E8D1DE-3D70-49B3-BC45-7573E1C20B2C}"/>
    <dgm:cxn modelId="{7EFB1C1D-AAB2-450F-8707-09DBFAFFF677}" srcId="{FE89C760-A426-4559-A22B-EADD6DED0A95}" destId="{D510F92F-D63C-43DD-94AC-C59219FCCFB3}" srcOrd="0" destOrd="0" parTransId="{55A516AF-09FD-4B3D-B19F-F4EDCF43819C}" sibTransId="{9EB7A595-C13A-4645-9D46-C71698176F90}"/>
    <dgm:cxn modelId="{D2DECD35-FC67-4619-ACC8-D96DB77F05B3}" type="presOf" srcId="{51D85AAA-C0D3-4DD3-9261-2CA6936A072F}" destId="{AAD1BB29-4C9B-4C4A-BB35-BAE402C35536}" srcOrd="0" destOrd="0" presId="urn:microsoft.com/office/officeart/2008/layout/LinedList"/>
    <dgm:cxn modelId="{471AE93D-7337-48E6-B0A8-1DBD6852E7A7}" srcId="{FE89C760-A426-4559-A22B-EADD6DED0A95}" destId="{04B8B687-9D40-46F7-9141-CE2B41218114}" srcOrd="1" destOrd="0" parTransId="{84C9B685-417D-4A1E-9172-B5D2F816FB7A}" sibTransId="{529490FA-76FD-4D0B-90FF-858E17026B17}"/>
    <dgm:cxn modelId="{AE733A75-AD3F-4714-8275-5879E8CCF736}" type="presOf" srcId="{D510F92F-D63C-43DD-94AC-C59219FCCFB3}" destId="{2A2AA532-C1D0-4E7F-A1DB-B689B5C57E1E}" srcOrd="0" destOrd="0" presId="urn:microsoft.com/office/officeart/2008/layout/LinedList"/>
    <dgm:cxn modelId="{30B2028B-BE81-4C9C-B032-62BBD71BC339}" type="presOf" srcId="{FE89C760-A426-4559-A22B-EADD6DED0A95}" destId="{26C1E65F-F12F-41B9-B597-4BFF50DB3ACD}" srcOrd="0" destOrd="0" presId="urn:microsoft.com/office/officeart/2008/layout/LinedList"/>
    <dgm:cxn modelId="{C4B1EBC5-DDF3-4637-9189-7177E9F50D49}" type="presOf" srcId="{B9D84CE6-1A3F-4306-B5DF-F12DA471B011}" destId="{13F9FA4C-8F7E-48C1-8315-27A38C81E70A}" srcOrd="0" destOrd="0" presId="urn:microsoft.com/office/officeart/2008/layout/LinedList"/>
    <dgm:cxn modelId="{4D9DA5C7-5E3B-446C-B16F-C639F59C314F}" srcId="{FE89C760-A426-4559-A22B-EADD6DED0A95}" destId="{B9D84CE6-1A3F-4306-B5DF-F12DA471B011}" srcOrd="3" destOrd="0" parTransId="{2E36BF54-D07B-4CF9-A1BC-73737EEF4B66}" sibTransId="{3FD6B404-8773-4890-B7F3-4A7E796931E6}"/>
    <dgm:cxn modelId="{4BCF34E0-CE47-48BA-9312-7182F3FDEF50}" type="presOf" srcId="{04B8B687-9D40-46F7-9141-CE2B41218114}" destId="{74426D8C-D2AA-4ECF-851C-D44751D0CD42}" srcOrd="0" destOrd="0" presId="urn:microsoft.com/office/officeart/2008/layout/LinedList"/>
    <dgm:cxn modelId="{18FC5799-4788-4439-BC82-4C9B8A2247D4}" type="presParOf" srcId="{26C1E65F-F12F-41B9-B597-4BFF50DB3ACD}" destId="{E2849371-82A3-479C-9212-828B8656C767}" srcOrd="0" destOrd="0" presId="urn:microsoft.com/office/officeart/2008/layout/LinedList"/>
    <dgm:cxn modelId="{7423A83C-B77F-468A-8B8F-E56019A08937}" type="presParOf" srcId="{26C1E65F-F12F-41B9-B597-4BFF50DB3ACD}" destId="{7791AF49-A0D3-4CAD-A665-94F877F4BEAA}" srcOrd="1" destOrd="0" presId="urn:microsoft.com/office/officeart/2008/layout/LinedList"/>
    <dgm:cxn modelId="{79213B63-CEDE-4382-A15B-82DED0061E32}" type="presParOf" srcId="{7791AF49-A0D3-4CAD-A665-94F877F4BEAA}" destId="{2A2AA532-C1D0-4E7F-A1DB-B689B5C57E1E}" srcOrd="0" destOrd="0" presId="urn:microsoft.com/office/officeart/2008/layout/LinedList"/>
    <dgm:cxn modelId="{ECAA514F-41B9-4596-AB05-C880D9AE243E}" type="presParOf" srcId="{7791AF49-A0D3-4CAD-A665-94F877F4BEAA}" destId="{0FD9EBED-F878-4980-B2D2-2ABB4B68C9D0}" srcOrd="1" destOrd="0" presId="urn:microsoft.com/office/officeart/2008/layout/LinedList"/>
    <dgm:cxn modelId="{73BEA8F0-4766-455B-969C-16759E8C04F6}" type="presParOf" srcId="{26C1E65F-F12F-41B9-B597-4BFF50DB3ACD}" destId="{FEE16FEB-6244-4E30-A667-9AD3CBDEA548}" srcOrd="2" destOrd="0" presId="urn:microsoft.com/office/officeart/2008/layout/LinedList"/>
    <dgm:cxn modelId="{5B4BCAD7-61FA-463D-A678-A65490EF2BD3}" type="presParOf" srcId="{26C1E65F-F12F-41B9-B597-4BFF50DB3ACD}" destId="{4A15228E-F3B8-4B57-B3E1-E3039D7B685A}" srcOrd="3" destOrd="0" presId="urn:microsoft.com/office/officeart/2008/layout/LinedList"/>
    <dgm:cxn modelId="{A9D88FDA-0D17-4C66-B9DB-7D97BFC6A154}" type="presParOf" srcId="{4A15228E-F3B8-4B57-B3E1-E3039D7B685A}" destId="{74426D8C-D2AA-4ECF-851C-D44751D0CD42}" srcOrd="0" destOrd="0" presId="urn:microsoft.com/office/officeart/2008/layout/LinedList"/>
    <dgm:cxn modelId="{AFDC6B5F-684A-4A48-B842-815A76550DA8}" type="presParOf" srcId="{4A15228E-F3B8-4B57-B3E1-E3039D7B685A}" destId="{D397B7E5-B780-456D-8505-4AE539AD0485}" srcOrd="1" destOrd="0" presId="urn:microsoft.com/office/officeart/2008/layout/LinedList"/>
    <dgm:cxn modelId="{F5F58C79-D98A-4DC0-850F-ED49686761BE}" type="presParOf" srcId="{26C1E65F-F12F-41B9-B597-4BFF50DB3ACD}" destId="{F1C7DA9F-D8AD-48DC-B273-2879182FD0E0}" srcOrd="4" destOrd="0" presId="urn:microsoft.com/office/officeart/2008/layout/LinedList"/>
    <dgm:cxn modelId="{49F970FF-B420-4B1B-ABD0-806F43C57DDC}" type="presParOf" srcId="{26C1E65F-F12F-41B9-B597-4BFF50DB3ACD}" destId="{E823D54D-824A-4664-8297-F503DA73F8CC}" srcOrd="5" destOrd="0" presId="urn:microsoft.com/office/officeart/2008/layout/LinedList"/>
    <dgm:cxn modelId="{5224657F-78AF-4906-AD43-C085C2EFBD56}" type="presParOf" srcId="{E823D54D-824A-4664-8297-F503DA73F8CC}" destId="{AAD1BB29-4C9B-4C4A-BB35-BAE402C35536}" srcOrd="0" destOrd="0" presId="urn:microsoft.com/office/officeart/2008/layout/LinedList"/>
    <dgm:cxn modelId="{4E231D44-13CB-4098-AE8A-0C066A4BE986}" type="presParOf" srcId="{E823D54D-824A-4664-8297-F503DA73F8CC}" destId="{465BE3FB-B713-473F-9A76-E51FCB547CD8}" srcOrd="1" destOrd="0" presId="urn:microsoft.com/office/officeart/2008/layout/LinedList"/>
    <dgm:cxn modelId="{FA3DF363-B24B-43EC-9A2D-5715D2392B3A}" type="presParOf" srcId="{26C1E65F-F12F-41B9-B597-4BFF50DB3ACD}" destId="{A15DFFAF-F996-4BF0-85B8-81FD491E42B1}" srcOrd="6" destOrd="0" presId="urn:microsoft.com/office/officeart/2008/layout/LinedList"/>
    <dgm:cxn modelId="{1CCD01D9-808F-4E21-934A-500213817B63}" type="presParOf" srcId="{26C1E65F-F12F-41B9-B597-4BFF50DB3ACD}" destId="{6DE76DE5-C7FC-4A24-965D-AEE04280EEDD}" srcOrd="7" destOrd="0" presId="urn:microsoft.com/office/officeart/2008/layout/LinedList"/>
    <dgm:cxn modelId="{AA682D16-4E7E-4DFD-802E-6D43C635B69E}" type="presParOf" srcId="{6DE76DE5-C7FC-4A24-965D-AEE04280EEDD}" destId="{13F9FA4C-8F7E-48C1-8315-27A38C81E70A}" srcOrd="0" destOrd="0" presId="urn:microsoft.com/office/officeart/2008/layout/LinedList"/>
    <dgm:cxn modelId="{B9B4DF1B-94B3-44B9-8B59-FAB3381565B8}" type="presParOf" srcId="{6DE76DE5-C7FC-4A24-965D-AEE04280EEDD}" destId="{8467986E-B05C-4F89-8274-E5B513AE3D6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FE0C253-2F14-4EAB-877C-512848EBB23E}"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CAC86E75-BA1D-4B8D-8613-E33AAB735A9D}">
      <dgm:prSet/>
      <dgm:spPr/>
      <dgm:t>
        <a:bodyPr/>
        <a:lstStyle/>
        <a:p>
          <a:pPr algn="just">
            <a:defRPr cap="all"/>
          </a:pPr>
          <a:r>
            <a:rPr lang="en-US" cap="none" dirty="0"/>
            <a:t>To optimize investment strategies, investors should diversify their portfolios by including both moderate-risk stocks like Microsoft and apple, as well as higher-risk stocks like tesla to balance risk and return.</a:t>
          </a:r>
        </a:p>
      </dgm:t>
    </dgm:pt>
    <dgm:pt modelId="{C8722FA5-3567-4CF5-81F1-AB9C6B262184}" type="parTrans" cxnId="{EF826174-2538-42DA-9027-04F8E4C2ED8E}">
      <dgm:prSet/>
      <dgm:spPr/>
      <dgm:t>
        <a:bodyPr/>
        <a:lstStyle/>
        <a:p>
          <a:endParaRPr lang="en-US"/>
        </a:p>
      </dgm:t>
    </dgm:pt>
    <dgm:pt modelId="{598E293B-4F34-4193-81EF-26EFABA2C98E}" type="sibTrans" cxnId="{EF826174-2538-42DA-9027-04F8E4C2ED8E}">
      <dgm:prSet/>
      <dgm:spPr/>
      <dgm:t>
        <a:bodyPr/>
        <a:lstStyle/>
        <a:p>
          <a:endParaRPr lang="en-US"/>
        </a:p>
      </dgm:t>
    </dgm:pt>
    <dgm:pt modelId="{D53532E9-3802-493E-9A24-A000B3C7C3E4}">
      <dgm:prSet/>
      <dgm:spPr/>
      <dgm:t>
        <a:bodyPr/>
        <a:lstStyle/>
        <a:p>
          <a:pPr algn="just">
            <a:defRPr cap="all"/>
          </a:pPr>
          <a:r>
            <a:rPr lang="en-US" cap="none" dirty="0"/>
            <a:t>Continuous monitoring of beta values and market conditions is essential for making informed adjustments.</a:t>
          </a:r>
        </a:p>
      </dgm:t>
    </dgm:pt>
    <dgm:pt modelId="{72BEE2C0-3E41-4D55-B3F5-7A41F981511D}" type="parTrans" cxnId="{BB37EB3B-81C7-48A8-874B-6C5A966AD96F}">
      <dgm:prSet/>
      <dgm:spPr/>
      <dgm:t>
        <a:bodyPr/>
        <a:lstStyle/>
        <a:p>
          <a:endParaRPr lang="en-US"/>
        </a:p>
      </dgm:t>
    </dgm:pt>
    <dgm:pt modelId="{4CF21AD5-0471-4F4A-9835-C865442945EC}" type="sibTrans" cxnId="{BB37EB3B-81C7-48A8-874B-6C5A966AD96F}">
      <dgm:prSet/>
      <dgm:spPr/>
      <dgm:t>
        <a:bodyPr/>
        <a:lstStyle/>
        <a:p>
          <a:endParaRPr lang="en-US"/>
        </a:p>
      </dgm:t>
    </dgm:pt>
    <dgm:pt modelId="{3DFAD58E-883B-486A-BC4F-9F987BC4C84A}">
      <dgm:prSet/>
      <dgm:spPr/>
      <dgm:t>
        <a:bodyPr/>
        <a:lstStyle/>
        <a:p>
          <a:pPr algn="just">
            <a:defRPr cap="all"/>
          </a:pPr>
          <a:r>
            <a:rPr lang="en-US" cap="none" dirty="0"/>
            <a:t>Additionally, analyzing other financial metrics, reassessing personal risk tolerance regularly, and staying updated on market trends will further enhance investment decision-making.</a:t>
          </a:r>
        </a:p>
      </dgm:t>
    </dgm:pt>
    <dgm:pt modelId="{9D34A29C-F654-4D2C-8941-861E7213D0A0}" type="parTrans" cxnId="{BF0F2469-23EF-471A-93B8-9C1129EC5394}">
      <dgm:prSet/>
      <dgm:spPr/>
      <dgm:t>
        <a:bodyPr/>
        <a:lstStyle/>
        <a:p>
          <a:endParaRPr lang="en-US"/>
        </a:p>
      </dgm:t>
    </dgm:pt>
    <dgm:pt modelId="{63AFCA4B-E302-4AEE-AE1E-54E812B6F93B}" type="sibTrans" cxnId="{BF0F2469-23EF-471A-93B8-9C1129EC5394}">
      <dgm:prSet/>
      <dgm:spPr/>
      <dgm:t>
        <a:bodyPr/>
        <a:lstStyle/>
        <a:p>
          <a:endParaRPr lang="en-US"/>
        </a:p>
      </dgm:t>
    </dgm:pt>
    <dgm:pt modelId="{80CB2828-2DFB-4D79-8F87-F4FA3C01D5D4}" type="pres">
      <dgm:prSet presAssocID="{8FE0C253-2F14-4EAB-877C-512848EBB23E}" presName="vert0" presStyleCnt="0">
        <dgm:presLayoutVars>
          <dgm:dir/>
          <dgm:animOne val="branch"/>
          <dgm:animLvl val="lvl"/>
        </dgm:presLayoutVars>
      </dgm:prSet>
      <dgm:spPr/>
    </dgm:pt>
    <dgm:pt modelId="{3341C426-1A80-4604-A358-ECFD38268B71}" type="pres">
      <dgm:prSet presAssocID="{CAC86E75-BA1D-4B8D-8613-E33AAB735A9D}" presName="thickLine" presStyleLbl="alignNode1" presStyleIdx="0" presStyleCnt="3"/>
      <dgm:spPr/>
    </dgm:pt>
    <dgm:pt modelId="{1B8A0EEB-312E-4A40-897E-C067D0118AAC}" type="pres">
      <dgm:prSet presAssocID="{CAC86E75-BA1D-4B8D-8613-E33AAB735A9D}" presName="horz1" presStyleCnt="0"/>
      <dgm:spPr/>
    </dgm:pt>
    <dgm:pt modelId="{3EB3FECF-5876-4DBF-BF14-D5F4A1B43DE0}" type="pres">
      <dgm:prSet presAssocID="{CAC86E75-BA1D-4B8D-8613-E33AAB735A9D}" presName="tx1" presStyleLbl="revTx" presStyleIdx="0" presStyleCnt="3"/>
      <dgm:spPr/>
    </dgm:pt>
    <dgm:pt modelId="{280608D7-699A-49F3-8A4E-ED56649EF147}" type="pres">
      <dgm:prSet presAssocID="{CAC86E75-BA1D-4B8D-8613-E33AAB735A9D}" presName="vert1" presStyleCnt="0"/>
      <dgm:spPr/>
    </dgm:pt>
    <dgm:pt modelId="{C356FA1A-7EC5-43CD-B380-91F0F84F3140}" type="pres">
      <dgm:prSet presAssocID="{D53532E9-3802-493E-9A24-A000B3C7C3E4}" presName="thickLine" presStyleLbl="alignNode1" presStyleIdx="1" presStyleCnt="3"/>
      <dgm:spPr/>
    </dgm:pt>
    <dgm:pt modelId="{CB97058D-525D-4337-ADCD-7D165C338AC7}" type="pres">
      <dgm:prSet presAssocID="{D53532E9-3802-493E-9A24-A000B3C7C3E4}" presName="horz1" presStyleCnt="0"/>
      <dgm:spPr/>
    </dgm:pt>
    <dgm:pt modelId="{92A8895C-2FB2-4441-AF5A-46F7DF4FBDBF}" type="pres">
      <dgm:prSet presAssocID="{D53532E9-3802-493E-9A24-A000B3C7C3E4}" presName="tx1" presStyleLbl="revTx" presStyleIdx="1" presStyleCnt="3"/>
      <dgm:spPr/>
    </dgm:pt>
    <dgm:pt modelId="{E4425FC0-9461-4176-9EEE-1D1683CA3B5E}" type="pres">
      <dgm:prSet presAssocID="{D53532E9-3802-493E-9A24-A000B3C7C3E4}" presName="vert1" presStyleCnt="0"/>
      <dgm:spPr/>
    </dgm:pt>
    <dgm:pt modelId="{F0A8BBAC-1E7E-4771-B658-3DB7C20CB6DF}" type="pres">
      <dgm:prSet presAssocID="{3DFAD58E-883B-486A-BC4F-9F987BC4C84A}" presName="thickLine" presStyleLbl="alignNode1" presStyleIdx="2" presStyleCnt="3"/>
      <dgm:spPr/>
    </dgm:pt>
    <dgm:pt modelId="{AE4ABEEE-0A4A-49DC-8BBB-385E4817AF14}" type="pres">
      <dgm:prSet presAssocID="{3DFAD58E-883B-486A-BC4F-9F987BC4C84A}" presName="horz1" presStyleCnt="0"/>
      <dgm:spPr/>
    </dgm:pt>
    <dgm:pt modelId="{DD324B0E-C0E3-4D08-A4BA-2521401F7A20}" type="pres">
      <dgm:prSet presAssocID="{3DFAD58E-883B-486A-BC4F-9F987BC4C84A}" presName="tx1" presStyleLbl="revTx" presStyleIdx="2" presStyleCnt="3"/>
      <dgm:spPr/>
    </dgm:pt>
    <dgm:pt modelId="{599A8AFF-5E58-4ABE-91E7-E699919450BA}" type="pres">
      <dgm:prSet presAssocID="{3DFAD58E-883B-486A-BC4F-9F987BC4C84A}" presName="vert1" presStyleCnt="0"/>
      <dgm:spPr/>
    </dgm:pt>
  </dgm:ptLst>
  <dgm:cxnLst>
    <dgm:cxn modelId="{D04BB020-38D9-4E7F-ABFC-EB82AE59A625}" type="presOf" srcId="{3DFAD58E-883B-486A-BC4F-9F987BC4C84A}" destId="{DD324B0E-C0E3-4D08-A4BA-2521401F7A20}" srcOrd="0" destOrd="0" presId="urn:microsoft.com/office/officeart/2008/layout/LinedList"/>
    <dgm:cxn modelId="{BB37EB3B-81C7-48A8-874B-6C5A966AD96F}" srcId="{8FE0C253-2F14-4EAB-877C-512848EBB23E}" destId="{D53532E9-3802-493E-9A24-A000B3C7C3E4}" srcOrd="1" destOrd="0" parTransId="{72BEE2C0-3E41-4D55-B3F5-7A41F981511D}" sibTransId="{4CF21AD5-0471-4F4A-9835-C865442945EC}"/>
    <dgm:cxn modelId="{593F173F-7A76-4256-9BDB-6C99EBB9E046}" type="presOf" srcId="{CAC86E75-BA1D-4B8D-8613-E33AAB735A9D}" destId="{3EB3FECF-5876-4DBF-BF14-D5F4A1B43DE0}" srcOrd="0" destOrd="0" presId="urn:microsoft.com/office/officeart/2008/layout/LinedList"/>
    <dgm:cxn modelId="{77CC5563-5152-4AF3-82FF-03C73C50A75A}" type="presOf" srcId="{8FE0C253-2F14-4EAB-877C-512848EBB23E}" destId="{80CB2828-2DFB-4D79-8F87-F4FA3C01D5D4}" srcOrd="0" destOrd="0" presId="urn:microsoft.com/office/officeart/2008/layout/LinedList"/>
    <dgm:cxn modelId="{951A6044-49A3-4B37-B704-59FCFA512040}" type="presOf" srcId="{D53532E9-3802-493E-9A24-A000B3C7C3E4}" destId="{92A8895C-2FB2-4441-AF5A-46F7DF4FBDBF}" srcOrd="0" destOrd="0" presId="urn:microsoft.com/office/officeart/2008/layout/LinedList"/>
    <dgm:cxn modelId="{BF0F2469-23EF-471A-93B8-9C1129EC5394}" srcId="{8FE0C253-2F14-4EAB-877C-512848EBB23E}" destId="{3DFAD58E-883B-486A-BC4F-9F987BC4C84A}" srcOrd="2" destOrd="0" parTransId="{9D34A29C-F654-4D2C-8941-861E7213D0A0}" sibTransId="{63AFCA4B-E302-4AEE-AE1E-54E812B6F93B}"/>
    <dgm:cxn modelId="{EF826174-2538-42DA-9027-04F8E4C2ED8E}" srcId="{8FE0C253-2F14-4EAB-877C-512848EBB23E}" destId="{CAC86E75-BA1D-4B8D-8613-E33AAB735A9D}" srcOrd="0" destOrd="0" parTransId="{C8722FA5-3567-4CF5-81F1-AB9C6B262184}" sibTransId="{598E293B-4F34-4193-81EF-26EFABA2C98E}"/>
    <dgm:cxn modelId="{7B6E3B82-EBE0-42E8-B097-AB9EF4FCD6C1}" type="presParOf" srcId="{80CB2828-2DFB-4D79-8F87-F4FA3C01D5D4}" destId="{3341C426-1A80-4604-A358-ECFD38268B71}" srcOrd="0" destOrd="0" presId="urn:microsoft.com/office/officeart/2008/layout/LinedList"/>
    <dgm:cxn modelId="{5787A706-23E3-453D-A199-1E8ED97A6611}" type="presParOf" srcId="{80CB2828-2DFB-4D79-8F87-F4FA3C01D5D4}" destId="{1B8A0EEB-312E-4A40-897E-C067D0118AAC}" srcOrd="1" destOrd="0" presId="urn:microsoft.com/office/officeart/2008/layout/LinedList"/>
    <dgm:cxn modelId="{006B58CF-EBF3-434E-9C63-DCEC7C6F6898}" type="presParOf" srcId="{1B8A0EEB-312E-4A40-897E-C067D0118AAC}" destId="{3EB3FECF-5876-4DBF-BF14-D5F4A1B43DE0}" srcOrd="0" destOrd="0" presId="urn:microsoft.com/office/officeart/2008/layout/LinedList"/>
    <dgm:cxn modelId="{990E2B56-4EBD-4F5D-9D9D-33E311BF22F8}" type="presParOf" srcId="{1B8A0EEB-312E-4A40-897E-C067D0118AAC}" destId="{280608D7-699A-49F3-8A4E-ED56649EF147}" srcOrd="1" destOrd="0" presId="urn:microsoft.com/office/officeart/2008/layout/LinedList"/>
    <dgm:cxn modelId="{8F5A607F-1AFF-446F-8FC3-24023C5E7F85}" type="presParOf" srcId="{80CB2828-2DFB-4D79-8F87-F4FA3C01D5D4}" destId="{C356FA1A-7EC5-43CD-B380-91F0F84F3140}" srcOrd="2" destOrd="0" presId="urn:microsoft.com/office/officeart/2008/layout/LinedList"/>
    <dgm:cxn modelId="{BC4B81A2-475C-4D1F-A01A-1A4EF8C9E74D}" type="presParOf" srcId="{80CB2828-2DFB-4D79-8F87-F4FA3C01D5D4}" destId="{CB97058D-525D-4337-ADCD-7D165C338AC7}" srcOrd="3" destOrd="0" presId="urn:microsoft.com/office/officeart/2008/layout/LinedList"/>
    <dgm:cxn modelId="{BDE08852-5C02-44DB-97F1-0A3925B8FE63}" type="presParOf" srcId="{CB97058D-525D-4337-ADCD-7D165C338AC7}" destId="{92A8895C-2FB2-4441-AF5A-46F7DF4FBDBF}" srcOrd="0" destOrd="0" presId="urn:microsoft.com/office/officeart/2008/layout/LinedList"/>
    <dgm:cxn modelId="{0F0BB66A-4559-4877-BB4C-B02F9E64A754}" type="presParOf" srcId="{CB97058D-525D-4337-ADCD-7D165C338AC7}" destId="{E4425FC0-9461-4176-9EEE-1D1683CA3B5E}" srcOrd="1" destOrd="0" presId="urn:microsoft.com/office/officeart/2008/layout/LinedList"/>
    <dgm:cxn modelId="{833AC0AE-BAEC-4CEC-B93E-6BD8D212A513}" type="presParOf" srcId="{80CB2828-2DFB-4D79-8F87-F4FA3C01D5D4}" destId="{F0A8BBAC-1E7E-4771-B658-3DB7C20CB6DF}" srcOrd="4" destOrd="0" presId="urn:microsoft.com/office/officeart/2008/layout/LinedList"/>
    <dgm:cxn modelId="{6122CE77-7413-4D0C-930D-1E4B29D36B6B}" type="presParOf" srcId="{80CB2828-2DFB-4D79-8F87-F4FA3C01D5D4}" destId="{AE4ABEEE-0A4A-49DC-8BBB-385E4817AF14}" srcOrd="5" destOrd="0" presId="urn:microsoft.com/office/officeart/2008/layout/LinedList"/>
    <dgm:cxn modelId="{2F6BBA43-AB11-48A1-98B5-84F85CD183FB}" type="presParOf" srcId="{AE4ABEEE-0A4A-49DC-8BBB-385E4817AF14}" destId="{DD324B0E-C0E3-4D08-A4BA-2521401F7A20}" srcOrd="0" destOrd="0" presId="urn:microsoft.com/office/officeart/2008/layout/LinedList"/>
    <dgm:cxn modelId="{F62A4CDF-564F-423F-87C0-8B11DECE2C78}" type="presParOf" srcId="{AE4ABEEE-0A4A-49DC-8BBB-385E4817AF14}" destId="{599A8AFF-5E58-4ABE-91E7-E699919450B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D89398-2FA1-4550-9813-B61C3A63BC30}">
      <dsp:nvSpPr>
        <dsp:cNvPr id="0" name=""/>
        <dsp:cNvSpPr/>
      </dsp:nvSpPr>
      <dsp:spPr>
        <a:xfrm>
          <a:off x="0" y="268"/>
          <a:ext cx="11443880" cy="628688"/>
        </a:xfrm>
        <a:prstGeom prst="roundRect">
          <a:avLst>
            <a:gd name="adj" fmla="val 10000"/>
          </a:avLst>
        </a:prstGeom>
        <a:solidFill>
          <a:srgbClr val="0C495E"/>
        </a:solidFill>
        <a:ln>
          <a:noFill/>
        </a:ln>
        <a:effectLst/>
      </dsp:spPr>
      <dsp:style>
        <a:lnRef idx="0">
          <a:scrgbClr r="0" g="0" b="0"/>
        </a:lnRef>
        <a:fillRef idx="1">
          <a:scrgbClr r="0" g="0" b="0"/>
        </a:fillRef>
        <a:effectRef idx="0">
          <a:scrgbClr r="0" g="0" b="0"/>
        </a:effectRef>
        <a:fontRef idx="minor"/>
      </dsp:style>
    </dsp:sp>
    <dsp:sp modelId="{882C913A-6C3A-458E-A92D-962B5B0FAB09}">
      <dsp:nvSpPr>
        <dsp:cNvPr id="0" name=""/>
        <dsp:cNvSpPr/>
      </dsp:nvSpPr>
      <dsp:spPr>
        <a:xfrm>
          <a:off x="190178" y="141723"/>
          <a:ext cx="345778" cy="3457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AD0D95-9CCA-4316-9C1A-7E88C04B8187}">
      <dsp:nvSpPr>
        <dsp:cNvPr id="0" name=""/>
        <dsp:cNvSpPr/>
      </dsp:nvSpPr>
      <dsp:spPr>
        <a:xfrm>
          <a:off x="726135" y="268"/>
          <a:ext cx="10717744" cy="628688"/>
        </a:xfrm>
        <a:prstGeom prst="rect">
          <a:avLst/>
        </a:prstGeom>
        <a:solidFill>
          <a:srgbClr val="0C495E"/>
        </a:solidFill>
        <a:ln>
          <a:noFill/>
        </a:ln>
        <a:effectLst/>
      </dsp:spPr>
      <dsp:style>
        <a:lnRef idx="0">
          <a:scrgbClr r="0" g="0" b="0"/>
        </a:lnRef>
        <a:fillRef idx="0">
          <a:scrgbClr r="0" g="0" b="0"/>
        </a:fillRef>
        <a:effectRef idx="0">
          <a:scrgbClr r="0" g="0" b="0"/>
        </a:effectRef>
        <a:fontRef idx="minor"/>
      </dsp:style>
      <dsp:txBody>
        <a:bodyPr spcFirstLastPara="0" vert="horz" wrap="square" lIns="66536" tIns="66536" rIns="66536" bIns="66536" numCol="1" spcCol="1270" anchor="ctr" anchorCtr="0">
          <a:noAutofit/>
        </a:bodyPr>
        <a:lstStyle/>
        <a:p>
          <a:pPr marL="0" lvl="0" indent="0" algn="just" defTabSz="666750">
            <a:lnSpc>
              <a:spcPct val="100000"/>
            </a:lnSpc>
            <a:spcBef>
              <a:spcPct val="0"/>
            </a:spcBef>
            <a:spcAft>
              <a:spcPct val="35000"/>
            </a:spcAft>
            <a:buNone/>
          </a:pPr>
          <a:r>
            <a:rPr lang="en-US" sz="1500" b="1" kern="1200" dirty="0">
              <a:solidFill>
                <a:schemeClr val="bg1">
                  <a:lumMod val="95000"/>
                </a:schemeClr>
              </a:solidFill>
            </a:rPr>
            <a:t>The overview of this analysis aims to compare the stock performance of Microsoft, Apple, and Tesla from 2018 to 2023 using live data sourced from Yahoo Finance, which includes daily stock prices and S&amp;P 500 index values. </a:t>
          </a:r>
        </a:p>
      </dsp:txBody>
      <dsp:txXfrm>
        <a:off x="726135" y="268"/>
        <a:ext cx="10717744" cy="628688"/>
      </dsp:txXfrm>
    </dsp:sp>
    <dsp:sp modelId="{158F2EB3-4734-4C30-A88E-57B6E6960201}">
      <dsp:nvSpPr>
        <dsp:cNvPr id="0" name=""/>
        <dsp:cNvSpPr/>
      </dsp:nvSpPr>
      <dsp:spPr>
        <a:xfrm>
          <a:off x="0" y="786129"/>
          <a:ext cx="11443880" cy="628688"/>
        </a:xfrm>
        <a:prstGeom prst="roundRect">
          <a:avLst>
            <a:gd name="adj" fmla="val 10000"/>
          </a:avLst>
        </a:prstGeom>
        <a:solidFill>
          <a:srgbClr val="0C495E"/>
        </a:solidFill>
        <a:ln>
          <a:noFill/>
        </a:ln>
        <a:effectLst/>
      </dsp:spPr>
      <dsp:style>
        <a:lnRef idx="0">
          <a:scrgbClr r="0" g="0" b="0"/>
        </a:lnRef>
        <a:fillRef idx="1">
          <a:scrgbClr r="0" g="0" b="0"/>
        </a:fillRef>
        <a:effectRef idx="0">
          <a:scrgbClr r="0" g="0" b="0"/>
        </a:effectRef>
        <a:fontRef idx="minor"/>
      </dsp:style>
    </dsp:sp>
    <dsp:sp modelId="{E9AFF793-D857-4ACA-A9E3-C1708A0A19A6}">
      <dsp:nvSpPr>
        <dsp:cNvPr id="0" name=""/>
        <dsp:cNvSpPr/>
      </dsp:nvSpPr>
      <dsp:spPr>
        <a:xfrm>
          <a:off x="190178" y="927584"/>
          <a:ext cx="345778" cy="3457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B7F019-0ABD-408F-89E0-2A46D3AB5E1C}">
      <dsp:nvSpPr>
        <dsp:cNvPr id="0" name=""/>
        <dsp:cNvSpPr/>
      </dsp:nvSpPr>
      <dsp:spPr>
        <a:xfrm>
          <a:off x="726135" y="786129"/>
          <a:ext cx="10717744" cy="628688"/>
        </a:xfrm>
        <a:prstGeom prst="rect">
          <a:avLst/>
        </a:prstGeom>
        <a:solidFill>
          <a:srgbClr val="0C495E"/>
        </a:solidFill>
        <a:ln>
          <a:noFill/>
        </a:ln>
        <a:effectLst/>
      </dsp:spPr>
      <dsp:style>
        <a:lnRef idx="0">
          <a:scrgbClr r="0" g="0" b="0"/>
        </a:lnRef>
        <a:fillRef idx="0">
          <a:scrgbClr r="0" g="0" b="0"/>
        </a:fillRef>
        <a:effectRef idx="0">
          <a:scrgbClr r="0" g="0" b="0"/>
        </a:effectRef>
        <a:fontRef idx="minor"/>
      </dsp:style>
      <dsp:txBody>
        <a:bodyPr spcFirstLastPara="0" vert="horz" wrap="square" lIns="66536" tIns="66536" rIns="66536" bIns="66536" numCol="1" spcCol="1270" anchor="ctr" anchorCtr="0">
          <a:noAutofit/>
        </a:bodyPr>
        <a:lstStyle/>
        <a:p>
          <a:pPr marL="0" lvl="0" indent="0" algn="just" defTabSz="666750">
            <a:lnSpc>
              <a:spcPct val="100000"/>
            </a:lnSpc>
            <a:spcBef>
              <a:spcPct val="0"/>
            </a:spcBef>
            <a:spcAft>
              <a:spcPct val="35000"/>
            </a:spcAft>
            <a:buNone/>
          </a:pPr>
          <a:r>
            <a:rPr lang="en-US" sz="1500" b="1" kern="1200" dirty="0">
              <a:solidFill>
                <a:schemeClr val="bg1">
                  <a:lumMod val="95000"/>
                </a:schemeClr>
              </a:solidFill>
            </a:rPr>
            <a:t>The focus is on calculating and analyzing the percentage changes in stock prices for each company, allowing for a comparison of their performance against the S&amp;P 500 index. </a:t>
          </a:r>
        </a:p>
      </dsp:txBody>
      <dsp:txXfrm>
        <a:off x="726135" y="786129"/>
        <a:ext cx="10717744" cy="628688"/>
      </dsp:txXfrm>
    </dsp:sp>
    <dsp:sp modelId="{6C8F4642-B7F8-4773-B650-6A8248769351}">
      <dsp:nvSpPr>
        <dsp:cNvPr id="0" name=""/>
        <dsp:cNvSpPr/>
      </dsp:nvSpPr>
      <dsp:spPr>
        <a:xfrm>
          <a:off x="0" y="1571989"/>
          <a:ext cx="11443880" cy="628688"/>
        </a:xfrm>
        <a:prstGeom prst="roundRect">
          <a:avLst>
            <a:gd name="adj" fmla="val 10000"/>
          </a:avLst>
        </a:prstGeom>
        <a:solidFill>
          <a:srgbClr val="0C495E"/>
        </a:solidFill>
        <a:ln>
          <a:noFill/>
        </a:ln>
        <a:effectLst/>
      </dsp:spPr>
      <dsp:style>
        <a:lnRef idx="0">
          <a:scrgbClr r="0" g="0" b="0"/>
        </a:lnRef>
        <a:fillRef idx="1">
          <a:scrgbClr r="0" g="0" b="0"/>
        </a:fillRef>
        <a:effectRef idx="0">
          <a:scrgbClr r="0" g="0" b="0"/>
        </a:effectRef>
        <a:fontRef idx="minor"/>
      </dsp:style>
    </dsp:sp>
    <dsp:sp modelId="{EDB36111-A374-4EFF-814D-B5BA863A751A}">
      <dsp:nvSpPr>
        <dsp:cNvPr id="0" name=""/>
        <dsp:cNvSpPr/>
      </dsp:nvSpPr>
      <dsp:spPr>
        <a:xfrm>
          <a:off x="190178" y="1713444"/>
          <a:ext cx="345778" cy="3457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16D407-FB13-44FB-874A-2AB91EC3D067}">
      <dsp:nvSpPr>
        <dsp:cNvPr id="0" name=""/>
        <dsp:cNvSpPr/>
      </dsp:nvSpPr>
      <dsp:spPr>
        <a:xfrm>
          <a:off x="726135" y="1571989"/>
          <a:ext cx="10717744" cy="628688"/>
        </a:xfrm>
        <a:prstGeom prst="rect">
          <a:avLst/>
        </a:prstGeom>
        <a:solidFill>
          <a:srgbClr val="0C495E"/>
        </a:solidFill>
        <a:ln>
          <a:noFill/>
        </a:ln>
        <a:effectLst/>
      </dsp:spPr>
      <dsp:style>
        <a:lnRef idx="0">
          <a:scrgbClr r="0" g="0" b="0"/>
        </a:lnRef>
        <a:fillRef idx="0">
          <a:scrgbClr r="0" g="0" b="0"/>
        </a:fillRef>
        <a:effectRef idx="0">
          <a:scrgbClr r="0" g="0" b="0"/>
        </a:effectRef>
        <a:fontRef idx="minor"/>
      </dsp:style>
      <dsp:txBody>
        <a:bodyPr spcFirstLastPara="0" vert="horz" wrap="square" lIns="66536" tIns="66536" rIns="66536" bIns="66536" numCol="1" spcCol="1270" anchor="ctr" anchorCtr="0">
          <a:noAutofit/>
        </a:bodyPr>
        <a:lstStyle/>
        <a:p>
          <a:pPr marL="0" lvl="0" indent="0" algn="just" defTabSz="666750">
            <a:lnSpc>
              <a:spcPct val="100000"/>
            </a:lnSpc>
            <a:spcBef>
              <a:spcPct val="0"/>
            </a:spcBef>
            <a:spcAft>
              <a:spcPct val="35000"/>
            </a:spcAft>
            <a:buNone/>
          </a:pPr>
          <a:r>
            <a:rPr lang="en-US" sz="1500" b="1" kern="1200" dirty="0">
              <a:solidFill>
                <a:schemeClr val="bg1">
                  <a:lumMod val="95000"/>
                </a:schemeClr>
              </a:solidFill>
            </a:rPr>
            <a:t>By identifying trends and patterns in these stocks, the analysis seeks to enhance understanding of how each company's stock responds to market fluctuations and to provide insights that can inform investment strategies.</a:t>
          </a:r>
        </a:p>
      </dsp:txBody>
      <dsp:txXfrm>
        <a:off x="726135" y="1571989"/>
        <a:ext cx="10717744" cy="6286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AC7476-D1E6-47B8-91E4-61931092BBDF}">
      <dsp:nvSpPr>
        <dsp:cNvPr id="0" name=""/>
        <dsp:cNvSpPr/>
      </dsp:nvSpPr>
      <dsp:spPr>
        <a:xfrm>
          <a:off x="0" y="2371"/>
          <a:ext cx="6102824" cy="13293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0082F4-21AB-4B8D-96E9-3B7CF0C2C52E}">
      <dsp:nvSpPr>
        <dsp:cNvPr id="0" name=""/>
        <dsp:cNvSpPr/>
      </dsp:nvSpPr>
      <dsp:spPr>
        <a:xfrm>
          <a:off x="402118" y="301468"/>
          <a:ext cx="731840" cy="731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6CB376-CBB7-4754-8F6E-DAD089321735}">
      <dsp:nvSpPr>
        <dsp:cNvPr id="0" name=""/>
        <dsp:cNvSpPr/>
      </dsp:nvSpPr>
      <dsp:spPr>
        <a:xfrm>
          <a:off x="1536077" y="2371"/>
          <a:ext cx="4424760" cy="1330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824" tIns="140824" rIns="140824" bIns="140824" numCol="1" spcCol="1270" anchor="ctr" anchorCtr="0">
          <a:noAutofit/>
        </a:bodyPr>
        <a:lstStyle/>
        <a:p>
          <a:pPr marL="0" lvl="0" indent="0" algn="just" defTabSz="711200">
            <a:lnSpc>
              <a:spcPct val="100000"/>
            </a:lnSpc>
            <a:spcBef>
              <a:spcPct val="0"/>
            </a:spcBef>
            <a:spcAft>
              <a:spcPct val="35000"/>
            </a:spcAft>
            <a:buNone/>
          </a:pPr>
          <a:r>
            <a:rPr lang="en-US" sz="1600" kern="1200" dirty="0"/>
            <a:t>The Descriptive Analysis provides key statistics from the dataset of daily stock prices for Microsoft, Apple, and Tesla from 2018 to 2023, including mean, median, standard deviation, and price ranges (minimum and maximum). </a:t>
          </a:r>
        </a:p>
      </dsp:txBody>
      <dsp:txXfrm>
        <a:off x="1536077" y="2371"/>
        <a:ext cx="4424760" cy="1330618"/>
      </dsp:txXfrm>
    </dsp:sp>
    <dsp:sp modelId="{1904F1F8-1B9B-42C5-A23F-B7ED1F9FB623}">
      <dsp:nvSpPr>
        <dsp:cNvPr id="0" name=""/>
        <dsp:cNvSpPr/>
      </dsp:nvSpPr>
      <dsp:spPr>
        <a:xfrm>
          <a:off x="0" y="1620691"/>
          <a:ext cx="6102824" cy="13293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A433F2-3055-458C-B7BE-F66234B5F85A}">
      <dsp:nvSpPr>
        <dsp:cNvPr id="0" name=""/>
        <dsp:cNvSpPr/>
      </dsp:nvSpPr>
      <dsp:spPr>
        <a:xfrm>
          <a:off x="402118" y="1919788"/>
          <a:ext cx="731840" cy="731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73248C-22E9-490C-987D-13A491809064}">
      <dsp:nvSpPr>
        <dsp:cNvPr id="0" name=""/>
        <dsp:cNvSpPr/>
      </dsp:nvSpPr>
      <dsp:spPr>
        <a:xfrm>
          <a:off x="1536077" y="1620691"/>
          <a:ext cx="4424760" cy="1330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824" tIns="140824" rIns="140824" bIns="140824" numCol="1" spcCol="1270" anchor="ctr" anchorCtr="0">
          <a:noAutofit/>
        </a:bodyPr>
        <a:lstStyle/>
        <a:p>
          <a:pPr marL="0" lvl="0" indent="0" algn="just" defTabSz="711200">
            <a:lnSpc>
              <a:spcPct val="100000"/>
            </a:lnSpc>
            <a:spcBef>
              <a:spcPct val="0"/>
            </a:spcBef>
            <a:spcAft>
              <a:spcPct val="35000"/>
            </a:spcAft>
            <a:buNone/>
          </a:pPr>
          <a:r>
            <a:rPr lang="en-US" sz="1600" kern="1200" dirty="0"/>
            <a:t>This analysis highlights trends in stock performance and compares the behavior of these companies against each other and the S&amp;P 500 index, offering valuable insights into their stability and volatility.</a:t>
          </a:r>
        </a:p>
      </dsp:txBody>
      <dsp:txXfrm>
        <a:off x="1536077" y="1620691"/>
        <a:ext cx="4424760" cy="1330618"/>
      </dsp:txXfrm>
    </dsp:sp>
    <dsp:sp modelId="{9B3E98E8-C7A1-47A0-9FEA-14D12D6D328B}">
      <dsp:nvSpPr>
        <dsp:cNvPr id="0" name=""/>
        <dsp:cNvSpPr/>
      </dsp:nvSpPr>
      <dsp:spPr>
        <a:xfrm>
          <a:off x="0" y="3239010"/>
          <a:ext cx="6102824" cy="132931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281853-5644-46E1-9E56-9B8C6ABFA15C}">
      <dsp:nvSpPr>
        <dsp:cNvPr id="0" name=""/>
        <dsp:cNvSpPr/>
      </dsp:nvSpPr>
      <dsp:spPr>
        <a:xfrm>
          <a:off x="402118" y="3538107"/>
          <a:ext cx="731840" cy="731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F94EA7-792A-49A9-B656-D3A6E244367E}">
      <dsp:nvSpPr>
        <dsp:cNvPr id="0" name=""/>
        <dsp:cNvSpPr/>
      </dsp:nvSpPr>
      <dsp:spPr>
        <a:xfrm>
          <a:off x="1536077" y="3239010"/>
          <a:ext cx="4424760" cy="1330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824" tIns="140824" rIns="140824" bIns="140824" numCol="1" spcCol="1270" anchor="ctr" anchorCtr="0">
          <a:noAutofit/>
        </a:bodyPr>
        <a:lstStyle/>
        <a:p>
          <a:pPr marL="0" lvl="0" indent="0" algn="just" defTabSz="711200">
            <a:lnSpc>
              <a:spcPct val="100000"/>
            </a:lnSpc>
            <a:spcBef>
              <a:spcPct val="0"/>
            </a:spcBef>
            <a:spcAft>
              <a:spcPct val="35000"/>
            </a:spcAft>
            <a:buNone/>
          </a:pPr>
          <a:r>
            <a:rPr lang="en-US" sz="1600" kern="1200" dirty="0"/>
            <a:t>This dataset serves the purpose of analyzing and comparing the stock performance of these prominent U.S. companies, identifying trends, volatility, and correlations with the broader market as represented by the S&amp;P 500 index.</a:t>
          </a:r>
        </a:p>
      </dsp:txBody>
      <dsp:txXfrm>
        <a:off x="1536077" y="3239010"/>
        <a:ext cx="4424760" cy="13306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49371-82A3-479C-9212-828B8656C767}">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A2AA532-C1D0-4E7F-A1DB-B689B5C57E1E}">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just" defTabSz="933450">
            <a:lnSpc>
              <a:spcPct val="90000"/>
            </a:lnSpc>
            <a:spcBef>
              <a:spcPct val="0"/>
            </a:spcBef>
            <a:spcAft>
              <a:spcPct val="35000"/>
            </a:spcAft>
            <a:buNone/>
          </a:pPr>
          <a:r>
            <a:rPr lang="en-US" sz="2100" kern="1200" dirty="0"/>
            <a:t>The analysis of Beta values for Microsoft, Apple, and Tesla provides valuable insights into their volatility and risk profiles.</a:t>
          </a:r>
        </a:p>
      </dsp:txBody>
      <dsp:txXfrm>
        <a:off x="0" y="0"/>
        <a:ext cx="10515600" cy="1087834"/>
      </dsp:txXfrm>
    </dsp:sp>
    <dsp:sp modelId="{FEE16FEB-6244-4E30-A667-9AD3CBDEA548}">
      <dsp:nvSpPr>
        <dsp:cNvPr id="0" name=""/>
        <dsp:cNvSpPr/>
      </dsp:nvSpPr>
      <dsp:spPr>
        <a:xfrm>
          <a:off x="0" y="1087834"/>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4426D8C-D2AA-4ECF-851C-D44751D0CD42}">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just" defTabSz="933450">
            <a:lnSpc>
              <a:spcPct val="90000"/>
            </a:lnSpc>
            <a:spcBef>
              <a:spcPct val="0"/>
            </a:spcBef>
            <a:spcAft>
              <a:spcPct val="35000"/>
            </a:spcAft>
            <a:buNone/>
          </a:pPr>
          <a:r>
            <a:rPr lang="en-US" sz="2100" kern="1200" dirty="0"/>
            <a:t>Microsoft, with a Beta of </a:t>
          </a:r>
          <a:r>
            <a:rPr lang="en-US" sz="2100" b="1" kern="1200" dirty="0"/>
            <a:t>1.22</a:t>
          </a:r>
          <a:r>
            <a:rPr lang="en-US" sz="2100" kern="1200" dirty="0"/>
            <a:t>, and Apple, at </a:t>
          </a:r>
          <a:r>
            <a:rPr lang="en-US" sz="2100" b="1" kern="1200" dirty="0"/>
            <a:t>1.23</a:t>
          </a:r>
          <a:r>
            <a:rPr lang="en-US" sz="2100" kern="1200" dirty="0"/>
            <a:t>, demonstrate moderate volatility compared to the market, indicating a balanced risk-return profile that may appeal to investors seeking stability with growth potential.</a:t>
          </a:r>
        </a:p>
      </dsp:txBody>
      <dsp:txXfrm>
        <a:off x="0" y="1087834"/>
        <a:ext cx="10515600" cy="1087834"/>
      </dsp:txXfrm>
    </dsp:sp>
    <dsp:sp modelId="{F1C7DA9F-D8AD-48DC-B273-2879182FD0E0}">
      <dsp:nvSpPr>
        <dsp:cNvPr id="0" name=""/>
        <dsp:cNvSpPr/>
      </dsp:nvSpPr>
      <dsp:spPr>
        <a:xfrm>
          <a:off x="0" y="2175669"/>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AD1BB29-4C9B-4C4A-BB35-BAE402C35536}">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just" defTabSz="933450">
            <a:lnSpc>
              <a:spcPct val="90000"/>
            </a:lnSpc>
            <a:spcBef>
              <a:spcPct val="0"/>
            </a:spcBef>
            <a:spcAft>
              <a:spcPct val="35000"/>
            </a:spcAft>
            <a:buNone/>
          </a:pPr>
          <a:r>
            <a:rPr lang="en-US" sz="2100" kern="1200" dirty="0"/>
            <a:t>In contrast, Tesla's higher Beta of </a:t>
          </a:r>
          <a:r>
            <a:rPr lang="en-US" sz="2100" b="1" kern="1200" dirty="0"/>
            <a:t>1.45</a:t>
          </a:r>
          <a:r>
            <a:rPr lang="en-US" sz="2100" kern="1200" dirty="0"/>
            <a:t> signifies significantly greater volatility, making it an attractive option for aggressive investors willing to take on higher risk for potentially larger returns.</a:t>
          </a:r>
        </a:p>
      </dsp:txBody>
      <dsp:txXfrm>
        <a:off x="0" y="2175669"/>
        <a:ext cx="10515600" cy="1087834"/>
      </dsp:txXfrm>
    </dsp:sp>
    <dsp:sp modelId="{A15DFFAF-F996-4BF0-85B8-81FD491E42B1}">
      <dsp:nvSpPr>
        <dsp:cNvPr id="0" name=""/>
        <dsp:cNvSpPr/>
      </dsp:nvSpPr>
      <dsp:spPr>
        <a:xfrm>
          <a:off x="0" y="3263503"/>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3F9FA4C-8F7E-48C1-8315-27A38C81E70A}">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just" defTabSz="933450">
            <a:lnSpc>
              <a:spcPct val="90000"/>
            </a:lnSpc>
            <a:spcBef>
              <a:spcPct val="0"/>
            </a:spcBef>
            <a:spcAft>
              <a:spcPct val="35000"/>
            </a:spcAft>
            <a:buNone/>
          </a:pPr>
          <a:r>
            <a:rPr lang="en-US" sz="2100" kern="1200" dirty="0"/>
            <a:t>Overall, understanding these Beta values allows investors to align their investment strategies with their individual risk tolerance and financial goals.</a:t>
          </a:r>
        </a:p>
      </dsp:txBody>
      <dsp:txXfrm>
        <a:off x="0" y="3263503"/>
        <a:ext cx="10515600" cy="10878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1C426-1A80-4604-A358-ECFD38268B71}">
      <dsp:nvSpPr>
        <dsp:cNvPr id="0" name=""/>
        <dsp:cNvSpPr/>
      </dsp:nvSpPr>
      <dsp:spPr>
        <a:xfrm>
          <a:off x="0" y="2124"/>
          <a:ext cx="10515600"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EB3FECF-5876-4DBF-BF14-D5F4A1B43DE0}">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just" defTabSz="1244600">
            <a:lnSpc>
              <a:spcPct val="90000"/>
            </a:lnSpc>
            <a:spcBef>
              <a:spcPct val="0"/>
            </a:spcBef>
            <a:spcAft>
              <a:spcPct val="35000"/>
            </a:spcAft>
            <a:buNone/>
            <a:defRPr cap="all"/>
          </a:pPr>
          <a:r>
            <a:rPr lang="en-US" sz="2800" kern="1200" cap="none" dirty="0"/>
            <a:t>To optimize investment strategies, investors should diversify their portfolios by including both moderate-risk stocks like Microsoft and apple, as well as higher-risk stocks like tesla to balance risk and return.</a:t>
          </a:r>
        </a:p>
      </dsp:txBody>
      <dsp:txXfrm>
        <a:off x="0" y="2124"/>
        <a:ext cx="10515600" cy="1449029"/>
      </dsp:txXfrm>
    </dsp:sp>
    <dsp:sp modelId="{C356FA1A-7EC5-43CD-B380-91F0F84F3140}">
      <dsp:nvSpPr>
        <dsp:cNvPr id="0" name=""/>
        <dsp:cNvSpPr/>
      </dsp:nvSpPr>
      <dsp:spPr>
        <a:xfrm>
          <a:off x="0" y="1451154"/>
          <a:ext cx="10515600" cy="0"/>
        </a:xfrm>
        <a:prstGeom prst="line">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2A8895C-2FB2-4441-AF5A-46F7DF4FBDBF}">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just" defTabSz="1244600">
            <a:lnSpc>
              <a:spcPct val="90000"/>
            </a:lnSpc>
            <a:spcBef>
              <a:spcPct val="0"/>
            </a:spcBef>
            <a:spcAft>
              <a:spcPct val="35000"/>
            </a:spcAft>
            <a:buNone/>
            <a:defRPr cap="all"/>
          </a:pPr>
          <a:r>
            <a:rPr lang="en-US" sz="2800" kern="1200" cap="none" dirty="0"/>
            <a:t>Continuous monitoring of beta values and market conditions is essential for making informed adjustments.</a:t>
          </a:r>
        </a:p>
      </dsp:txBody>
      <dsp:txXfrm>
        <a:off x="0" y="1451154"/>
        <a:ext cx="10515600" cy="1449029"/>
      </dsp:txXfrm>
    </dsp:sp>
    <dsp:sp modelId="{F0A8BBAC-1E7E-4771-B658-3DB7C20CB6DF}">
      <dsp:nvSpPr>
        <dsp:cNvPr id="0" name=""/>
        <dsp:cNvSpPr/>
      </dsp:nvSpPr>
      <dsp:spPr>
        <a:xfrm>
          <a:off x="0" y="2900183"/>
          <a:ext cx="10515600" cy="0"/>
        </a:xfrm>
        <a:prstGeom prst="line">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D324B0E-C0E3-4D08-A4BA-2521401F7A20}">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just" defTabSz="1244600">
            <a:lnSpc>
              <a:spcPct val="90000"/>
            </a:lnSpc>
            <a:spcBef>
              <a:spcPct val="0"/>
            </a:spcBef>
            <a:spcAft>
              <a:spcPct val="35000"/>
            </a:spcAft>
            <a:buNone/>
            <a:defRPr cap="all"/>
          </a:pPr>
          <a:r>
            <a:rPr lang="en-US" sz="2800" kern="1200" cap="none" dirty="0"/>
            <a:t>Additionally, analyzing other financial metrics, reassessing personal risk tolerance regularly, and staying updated on market trends will further enhance investment decision-making.</a:t>
          </a:r>
        </a:p>
      </dsp:txBody>
      <dsp:txXfrm>
        <a:off x="0" y="2900183"/>
        <a:ext cx="10515600" cy="144902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F69518-8BE7-4DA5-85A6-F22B864E0AAC}" type="datetimeFigureOut">
              <a:rPr lang="en-IN" smtClean="0"/>
              <a:t>01-10-2024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F32760-C846-463E-AFE1-3AFD0924D943}" type="slidenum">
              <a:rPr lang="en-IN" smtClean="0"/>
              <a:t>‹#›</a:t>
            </a:fld>
            <a:endParaRPr lang="en-IN"/>
          </a:p>
        </p:txBody>
      </p:sp>
    </p:spTree>
    <p:extLst>
      <p:ext uri="{BB962C8B-B14F-4D97-AF65-F5344CB8AC3E}">
        <p14:creationId xmlns:p14="http://schemas.microsoft.com/office/powerpoint/2010/main" val="646338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1F32760-C846-463E-AFE1-3AFD0924D943}" type="slidenum">
              <a:rPr lang="en-IN" smtClean="0"/>
              <a:t>1</a:t>
            </a:fld>
            <a:endParaRPr lang="en-IN"/>
          </a:p>
        </p:txBody>
      </p:sp>
    </p:spTree>
    <p:extLst>
      <p:ext uri="{BB962C8B-B14F-4D97-AF65-F5344CB8AC3E}">
        <p14:creationId xmlns:p14="http://schemas.microsoft.com/office/powerpoint/2010/main" val="371885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3FC82-F54E-4828-DC1A-A1BEBA0552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73D068B-A29C-9C4E-E668-79927E4662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DDA4640-CF41-87FB-07A5-07BB13C2A22E}"/>
              </a:ext>
            </a:extLst>
          </p:cNvPr>
          <p:cNvSpPr>
            <a:spLocks noGrp="1"/>
          </p:cNvSpPr>
          <p:nvPr>
            <p:ph type="dt" sz="half" idx="10"/>
          </p:nvPr>
        </p:nvSpPr>
        <p:spPr/>
        <p:txBody>
          <a:bodyPr/>
          <a:lstStyle/>
          <a:p>
            <a:fld id="{2C7B9A1B-2A75-4002-9474-EB5807A6CDAC}" type="datetimeFigureOut">
              <a:rPr lang="en-IN" smtClean="0"/>
              <a:t>01-10-2024</a:t>
            </a:fld>
            <a:endParaRPr lang="en-IN"/>
          </a:p>
        </p:txBody>
      </p:sp>
      <p:sp>
        <p:nvSpPr>
          <p:cNvPr id="5" name="Footer Placeholder 4">
            <a:extLst>
              <a:ext uri="{FF2B5EF4-FFF2-40B4-BE49-F238E27FC236}">
                <a16:creationId xmlns:a16="http://schemas.microsoft.com/office/drawing/2014/main" id="{52B0088F-F320-3FD7-BA42-4A1585147D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D807C7-342E-8FF4-DA1E-1EF61C322E0B}"/>
              </a:ext>
            </a:extLst>
          </p:cNvPr>
          <p:cNvSpPr>
            <a:spLocks noGrp="1"/>
          </p:cNvSpPr>
          <p:nvPr>
            <p:ph type="sldNum" sz="quarter" idx="12"/>
          </p:nvPr>
        </p:nvSpPr>
        <p:spPr/>
        <p:txBody>
          <a:bodyPr/>
          <a:lstStyle/>
          <a:p>
            <a:fld id="{ACA6D8D9-0BBF-4E84-9BA5-E328812BEB5D}" type="slidenum">
              <a:rPr lang="en-IN" smtClean="0"/>
              <a:t>‹#›</a:t>
            </a:fld>
            <a:endParaRPr lang="en-IN"/>
          </a:p>
        </p:txBody>
      </p:sp>
    </p:spTree>
    <p:extLst>
      <p:ext uri="{BB962C8B-B14F-4D97-AF65-F5344CB8AC3E}">
        <p14:creationId xmlns:p14="http://schemas.microsoft.com/office/powerpoint/2010/main" val="735612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84DC-7F6D-FD97-AF51-076F9047FE3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E6C260F-76DE-96B4-944C-4588310DF7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E6CF34-7280-2C3D-A987-D4B042BC7CB8}"/>
              </a:ext>
            </a:extLst>
          </p:cNvPr>
          <p:cNvSpPr>
            <a:spLocks noGrp="1"/>
          </p:cNvSpPr>
          <p:nvPr>
            <p:ph type="dt" sz="half" idx="10"/>
          </p:nvPr>
        </p:nvSpPr>
        <p:spPr/>
        <p:txBody>
          <a:bodyPr/>
          <a:lstStyle/>
          <a:p>
            <a:fld id="{2C7B9A1B-2A75-4002-9474-EB5807A6CDAC}" type="datetimeFigureOut">
              <a:rPr lang="en-IN" smtClean="0"/>
              <a:t>01-10-2024</a:t>
            </a:fld>
            <a:endParaRPr lang="en-IN"/>
          </a:p>
        </p:txBody>
      </p:sp>
      <p:sp>
        <p:nvSpPr>
          <p:cNvPr id="5" name="Footer Placeholder 4">
            <a:extLst>
              <a:ext uri="{FF2B5EF4-FFF2-40B4-BE49-F238E27FC236}">
                <a16:creationId xmlns:a16="http://schemas.microsoft.com/office/drawing/2014/main" id="{8A835170-4B07-6A1E-36CA-3E1D8B83D2F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0203AA-18A3-BC5D-0F98-2087DBD658BE}"/>
              </a:ext>
            </a:extLst>
          </p:cNvPr>
          <p:cNvSpPr>
            <a:spLocks noGrp="1"/>
          </p:cNvSpPr>
          <p:nvPr>
            <p:ph type="sldNum" sz="quarter" idx="12"/>
          </p:nvPr>
        </p:nvSpPr>
        <p:spPr/>
        <p:txBody>
          <a:bodyPr/>
          <a:lstStyle/>
          <a:p>
            <a:fld id="{ACA6D8D9-0BBF-4E84-9BA5-E328812BEB5D}" type="slidenum">
              <a:rPr lang="en-IN" smtClean="0"/>
              <a:t>‹#›</a:t>
            </a:fld>
            <a:endParaRPr lang="en-IN"/>
          </a:p>
        </p:txBody>
      </p:sp>
    </p:spTree>
    <p:extLst>
      <p:ext uri="{BB962C8B-B14F-4D97-AF65-F5344CB8AC3E}">
        <p14:creationId xmlns:p14="http://schemas.microsoft.com/office/powerpoint/2010/main" val="1780671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7175B1-13DC-F5AA-7260-FDB46315A26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7A898A1-5184-AEC6-D135-C2AA4CC711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396CBE-22EE-423D-D453-82D0FD0623A9}"/>
              </a:ext>
            </a:extLst>
          </p:cNvPr>
          <p:cNvSpPr>
            <a:spLocks noGrp="1"/>
          </p:cNvSpPr>
          <p:nvPr>
            <p:ph type="dt" sz="half" idx="10"/>
          </p:nvPr>
        </p:nvSpPr>
        <p:spPr/>
        <p:txBody>
          <a:bodyPr/>
          <a:lstStyle/>
          <a:p>
            <a:fld id="{2C7B9A1B-2A75-4002-9474-EB5807A6CDAC}" type="datetimeFigureOut">
              <a:rPr lang="en-IN" smtClean="0"/>
              <a:t>01-10-2024</a:t>
            </a:fld>
            <a:endParaRPr lang="en-IN"/>
          </a:p>
        </p:txBody>
      </p:sp>
      <p:sp>
        <p:nvSpPr>
          <p:cNvPr id="5" name="Footer Placeholder 4">
            <a:extLst>
              <a:ext uri="{FF2B5EF4-FFF2-40B4-BE49-F238E27FC236}">
                <a16:creationId xmlns:a16="http://schemas.microsoft.com/office/drawing/2014/main" id="{99E675B2-9D0C-C3A9-192C-12B25E93FE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7EB651-EC1F-5C95-3F17-F3D61A871FD8}"/>
              </a:ext>
            </a:extLst>
          </p:cNvPr>
          <p:cNvSpPr>
            <a:spLocks noGrp="1"/>
          </p:cNvSpPr>
          <p:nvPr>
            <p:ph type="sldNum" sz="quarter" idx="12"/>
          </p:nvPr>
        </p:nvSpPr>
        <p:spPr/>
        <p:txBody>
          <a:bodyPr/>
          <a:lstStyle/>
          <a:p>
            <a:fld id="{ACA6D8D9-0BBF-4E84-9BA5-E328812BEB5D}" type="slidenum">
              <a:rPr lang="en-IN" smtClean="0"/>
              <a:t>‹#›</a:t>
            </a:fld>
            <a:endParaRPr lang="en-IN"/>
          </a:p>
        </p:txBody>
      </p:sp>
    </p:spTree>
    <p:extLst>
      <p:ext uri="{BB962C8B-B14F-4D97-AF65-F5344CB8AC3E}">
        <p14:creationId xmlns:p14="http://schemas.microsoft.com/office/powerpoint/2010/main" val="633988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6143B-5EEE-8C6F-B514-572C78EA84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20273D-AC2E-D488-FE2B-ACFDCCB804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A5A65E-5BF3-3D52-B54E-A7B9BDAFFD7C}"/>
              </a:ext>
            </a:extLst>
          </p:cNvPr>
          <p:cNvSpPr>
            <a:spLocks noGrp="1"/>
          </p:cNvSpPr>
          <p:nvPr>
            <p:ph type="dt" sz="half" idx="10"/>
          </p:nvPr>
        </p:nvSpPr>
        <p:spPr/>
        <p:txBody>
          <a:bodyPr/>
          <a:lstStyle/>
          <a:p>
            <a:fld id="{2C7B9A1B-2A75-4002-9474-EB5807A6CDAC}" type="datetimeFigureOut">
              <a:rPr lang="en-IN" smtClean="0"/>
              <a:t>01-10-2024</a:t>
            </a:fld>
            <a:endParaRPr lang="en-IN"/>
          </a:p>
        </p:txBody>
      </p:sp>
      <p:sp>
        <p:nvSpPr>
          <p:cNvPr id="5" name="Footer Placeholder 4">
            <a:extLst>
              <a:ext uri="{FF2B5EF4-FFF2-40B4-BE49-F238E27FC236}">
                <a16:creationId xmlns:a16="http://schemas.microsoft.com/office/drawing/2014/main" id="{53FC1118-06CA-A02F-6EE4-1B4DD8E090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B66A61-4C98-5539-A610-ED42F40A9E04}"/>
              </a:ext>
            </a:extLst>
          </p:cNvPr>
          <p:cNvSpPr>
            <a:spLocks noGrp="1"/>
          </p:cNvSpPr>
          <p:nvPr>
            <p:ph type="sldNum" sz="quarter" idx="12"/>
          </p:nvPr>
        </p:nvSpPr>
        <p:spPr/>
        <p:txBody>
          <a:bodyPr/>
          <a:lstStyle/>
          <a:p>
            <a:fld id="{ACA6D8D9-0BBF-4E84-9BA5-E328812BEB5D}" type="slidenum">
              <a:rPr lang="en-IN" smtClean="0"/>
              <a:t>‹#›</a:t>
            </a:fld>
            <a:endParaRPr lang="en-IN"/>
          </a:p>
        </p:txBody>
      </p:sp>
    </p:spTree>
    <p:extLst>
      <p:ext uri="{BB962C8B-B14F-4D97-AF65-F5344CB8AC3E}">
        <p14:creationId xmlns:p14="http://schemas.microsoft.com/office/powerpoint/2010/main" val="98722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E1922-4583-88E6-48D6-96F4864298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2EFC944-2AE4-BD21-0704-3E48803BDE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497C71-DC4F-BF16-47AC-64B7AB948B38}"/>
              </a:ext>
            </a:extLst>
          </p:cNvPr>
          <p:cNvSpPr>
            <a:spLocks noGrp="1"/>
          </p:cNvSpPr>
          <p:nvPr>
            <p:ph type="dt" sz="half" idx="10"/>
          </p:nvPr>
        </p:nvSpPr>
        <p:spPr/>
        <p:txBody>
          <a:bodyPr/>
          <a:lstStyle/>
          <a:p>
            <a:fld id="{2C7B9A1B-2A75-4002-9474-EB5807A6CDAC}" type="datetimeFigureOut">
              <a:rPr lang="en-IN" smtClean="0"/>
              <a:t>01-10-2024</a:t>
            </a:fld>
            <a:endParaRPr lang="en-IN"/>
          </a:p>
        </p:txBody>
      </p:sp>
      <p:sp>
        <p:nvSpPr>
          <p:cNvPr id="5" name="Footer Placeholder 4">
            <a:extLst>
              <a:ext uri="{FF2B5EF4-FFF2-40B4-BE49-F238E27FC236}">
                <a16:creationId xmlns:a16="http://schemas.microsoft.com/office/drawing/2014/main" id="{34D072BA-6268-516B-66D3-AF85E2CBE17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A38A72-B816-7B23-2489-27E0C1353B0D}"/>
              </a:ext>
            </a:extLst>
          </p:cNvPr>
          <p:cNvSpPr>
            <a:spLocks noGrp="1"/>
          </p:cNvSpPr>
          <p:nvPr>
            <p:ph type="sldNum" sz="quarter" idx="12"/>
          </p:nvPr>
        </p:nvSpPr>
        <p:spPr/>
        <p:txBody>
          <a:bodyPr/>
          <a:lstStyle/>
          <a:p>
            <a:fld id="{ACA6D8D9-0BBF-4E84-9BA5-E328812BEB5D}" type="slidenum">
              <a:rPr lang="en-IN" smtClean="0"/>
              <a:t>‹#›</a:t>
            </a:fld>
            <a:endParaRPr lang="en-IN"/>
          </a:p>
        </p:txBody>
      </p:sp>
    </p:spTree>
    <p:extLst>
      <p:ext uri="{BB962C8B-B14F-4D97-AF65-F5344CB8AC3E}">
        <p14:creationId xmlns:p14="http://schemas.microsoft.com/office/powerpoint/2010/main" val="1808538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66189-1B1F-11B9-349A-2DFEAFA571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47F5DC8-E781-3B62-515B-102830B97B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E2FBF92-9439-05FB-DB28-1A06089FE3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33B5F74-7970-BAD9-9792-73F1E5ED13FB}"/>
              </a:ext>
            </a:extLst>
          </p:cNvPr>
          <p:cNvSpPr>
            <a:spLocks noGrp="1"/>
          </p:cNvSpPr>
          <p:nvPr>
            <p:ph type="dt" sz="half" idx="10"/>
          </p:nvPr>
        </p:nvSpPr>
        <p:spPr/>
        <p:txBody>
          <a:bodyPr/>
          <a:lstStyle/>
          <a:p>
            <a:fld id="{2C7B9A1B-2A75-4002-9474-EB5807A6CDAC}" type="datetimeFigureOut">
              <a:rPr lang="en-IN" smtClean="0"/>
              <a:t>01-10-2024</a:t>
            </a:fld>
            <a:endParaRPr lang="en-IN"/>
          </a:p>
        </p:txBody>
      </p:sp>
      <p:sp>
        <p:nvSpPr>
          <p:cNvPr id="6" name="Footer Placeholder 5">
            <a:extLst>
              <a:ext uri="{FF2B5EF4-FFF2-40B4-BE49-F238E27FC236}">
                <a16:creationId xmlns:a16="http://schemas.microsoft.com/office/drawing/2014/main" id="{65E2AF93-12C0-924F-3F65-849282BA29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4FDF565-A7D1-3A8B-5DC9-DC2A4C466A47}"/>
              </a:ext>
            </a:extLst>
          </p:cNvPr>
          <p:cNvSpPr>
            <a:spLocks noGrp="1"/>
          </p:cNvSpPr>
          <p:nvPr>
            <p:ph type="sldNum" sz="quarter" idx="12"/>
          </p:nvPr>
        </p:nvSpPr>
        <p:spPr/>
        <p:txBody>
          <a:bodyPr/>
          <a:lstStyle/>
          <a:p>
            <a:fld id="{ACA6D8D9-0BBF-4E84-9BA5-E328812BEB5D}" type="slidenum">
              <a:rPr lang="en-IN" smtClean="0"/>
              <a:t>‹#›</a:t>
            </a:fld>
            <a:endParaRPr lang="en-IN"/>
          </a:p>
        </p:txBody>
      </p:sp>
    </p:spTree>
    <p:extLst>
      <p:ext uri="{BB962C8B-B14F-4D97-AF65-F5344CB8AC3E}">
        <p14:creationId xmlns:p14="http://schemas.microsoft.com/office/powerpoint/2010/main" val="667171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C3BE1-01B6-750E-EF27-DFB7495156E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EB5F163-3D2C-8431-03F8-0DDD9067CB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9C12A3-0B0A-7AFE-F6D3-FF8E45F3D7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B0529CA-B075-29A8-19F4-191B8403EA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A98F84-1AD9-521C-46F7-FE1B7CACEF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42E512E-E57C-027C-45A9-9B530ABEFA0E}"/>
              </a:ext>
            </a:extLst>
          </p:cNvPr>
          <p:cNvSpPr>
            <a:spLocks noGrp="1"/>
          </p:cNvSpPr>
          <p:nvPr>
            <p:ph type="dt" sz="half" idx="10"/>
          </p:nvPr>
        </p:nvSpPr>
        <p:spPr/>
        <p:txBody>
          <a:bodyPr/>
          <a:lstStyle/>
          <a:p>
            <a:fld id="{2C7B9A1B-2A75-4002-9474-EB5807A6CDAC}" type="datetimeFigureOut">
              <a:rPr lang="en-IN" smtClean="0"/>
              <a:t>01-10-2024</a:t>
            </a:fld>
            <a:endParaRPr lang="en-IN"/>
          </a:p>
        </p:txBody>
      </p:sp>
      <p:sp>
        <p:nvSpPr>
          <p:cNvPr id="8" name="Footer Placeholder 7">
            <a:extLst>
              <a:ext uri="{FF2B5EF4-FFF2-40B4-BE49-F238E27FC236}">
                <a16:creationId xmlns:a16="http://schemas.microsoft.com/office/drawing/2014/main" id="{0CA43386-6EF1-5EB0-577C-534CA2BDDAD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4EACFCB-9032-1790-A150-6BBD1FD200E8}"/>
              </a:ext>
            </a:extLst>
          </p:cNvPr>
          <p:cNvSpPr>
            <a:spLocks noGrp="1"/>
          </p:cNvSpPr>
          <p:nvPr>
            <p:ph type="sldNum" sz="quarter" idx="12"/>
          </p:nvPr>
        </p:nvSpPr>
        <p:spPr/>
        <p:txBody>
          <a:bodyPr/>
          <a:lstStyle/>
          <a:p>
            <a:fld id="{ACA6D8D9-0BBF-4E84-9BA5-E328812BEB5D}" type="slidenum">
              <a:rPr lang="en-IN" smtClean="0"/>
              <a:t>‹#›</a:t>
            </a:fld>
            <a:endParaRPr lang="en-IN"/>
          </a:p>
        </p:txBody>
      </p:sp>
    </p:spTree>
    <p:extLst>
      <p:ext uri="{BB962C8B-B14F-4D97-AF65-F5344CB8AC3E}">
        <p14:creationId xmlns:p14="http://schemas.microsoft.com/office/powerpoint/2010/main" val="482958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809E2-B80D-0856-2301-0AE159A0E9F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8F4D278-C0F7-330B-B4C8-12B76E14E76C}"/>
              </a:ext>
            </a:extLst>
          </p:cNvPr>
          <p:cNvSpPr>
            <a:spLocks noGrp="1"/>
          </p:cNvSpPr>
          <p:nvPr>
            <p:ph type="dt" sz="half" idx="10"/>
          </p:nvPr>
        </p:nvSpPr>
        <p:spPr/>
        <p:txBody>
          <a:bodyPr/>
          <a:lstStyle/>
          <a:p>
            <a:fld id="{2C7B9A1B-2A75-4002-9474-EB5807A6CDAC}" type="datetimeFigureOut">
              <a:rPr lang="en-IN" smtClean="0"/>
              <a:t>01-10-2024</a:t>
            </a:fld>
            <a:endParaRPr lang="en-IN"/>
          </a:p>
        </p:txBody>
      </p:sp>
      <p:sp>
        <p:nvSpPr>
          <p:cNvPr id="4" name="Footer Placeholder 3">
            <a:extLst>
              <a:ext uri="{FF2B5EF4-FFF2-40B4-BE49-F238E27FC236}">
                <a16:creationId xmlns:a16="http://schemas.microsoft.com/office/drawing/2014/main" id="{C99ABF67-B660-7E44-CF8A-96C3206105F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B1FD907-70F9-646C-3116-B381661EAB7D}"/>
              </a:ext>
            </a:extLst>
          </p:cNvPr>
          <p:cNvSpPr>
            <a:spLocks noGrp="1"/>
          </p:cNvSpPr>
          <p:nvPr>
            <p:ph type="sldNum" sz="quarter" idx="12"/>
          </p:nvPr>
        </p:nvSpPr>
        <p:spPr/>
        <p:txBody>
          <a:bodyPr/>
          <a:lstStyle/>
          <a:p>
            <a:fld id="{ACA6D8D9-0BBF-4E84-9BA5-E328812BEB5D}" type="slidenum">
              <a:rPr lang="en-IN" smtClean="0"/>
              <a:t>‹#›</a:t>
            </a:fld>
            <a:endParaRPr lang="en-IN"/>
          </a:p>
        </p:txBody>
      </p:sp>
    </p:spTree>
    <p:extLst>
      <p:ext uri="{BB962C8B-B14F-4D97-AF65-F5344CB8AC3E}">
        <p14:creationId xmlns:p14="http://schemas.microsoft.com/office/powerpoint/2010/main" val="310549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A46642-F03C-7809-833F-F573B70460EA}"/>
              </a:ext>
            </a:extLst>
          </p:cNvPr>
          <p:cNvSpPr>
            <a:spLocks noGrp="1"/>
          </p:cNvSpPr>
          <p:nvPr>
            <p:ph type="dt" sz="half" idx="10"/>
          </p:nvPr>
        </p:nvSpPr>
        <p:spPr/>
        <p:txBody>
          <a:bodyPr/>
          <a:lstStyle/>
          <a:p>
            <a:fld id="{2C7B9A1B-2A75-4002-9474-EB5807A6CDAC}" type="datetimeFigureOut">
              <a:rPr lang="en-IN" smtClean="0"/>
              <a:t>01-10-2024</a:t>
            </a:fld>
            <a:endParaRPr lang="en-IN"/>
          </a:p>
        </p:txBody>
      </p:sp>
      <p:sp>
        <p:nvSpPr>
          <p:cNvPr id="3" name="Footer Placeholder 2">
            <a:extLst>
              <a:ext uri="{FF2B5EF4-FFF2-40B4-BE49-F238E27FC236}">
                <a16:creationId xmlns:a16="http://schemas.microsoft.com/office/drawing/2014/main" id="{EDC5115D-8FF8-5A75-71C9-84C684DB8DD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A7C8FB4-2D5F-0C39-3EB5-4E57B3ACE3FB}"/>
              </a:ext>
            </a:extLst>
          </p:cNvPr>
          <p:cNvSpPr>
            <a:spLocks noGrp="1"/>
          </p:cNvSpPr>
          <p:nvPr>
            <p:ph type="sldNum" sz="quarter" idx="12"/>
          </p:nvPr>
        </p:nvSpPr>
        <p:spPr/>
        <p:txBody>
          <a:bodyPr/>
          <a:lstStyle/>
          <a:p>
            <a:fld id="{ACA6D8D9-0BBF-4E84-9BA5-E328812BEB5D}" type="slidenum">
              <a:rPr lang="en-IN" smtClean="0"/>
              <a:t>‹#›</a:t>
            </a:fld>
            <a:endParaRPr lang="en-IN"/>
          </a:p>
        </p:txBody>
      </p:sp>
    </p:spTree>
    <p:extLst>
      <p:ext uri="{BB962C8B-B14F-4D97-AF65-F5344CB8AC3E}">
        <p14:creationId xmlns:p14="http://schemas.microsoft.com/office/powerpoint/2010/main" val="2398428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4701B-BE40-9B1C-84E3-B4BFA65F0E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8193EBD-E282-ABD8-B14A-EC0667DF67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5F9853C-D1A3-2460-32E9-692A15DF50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314820-EB10-AC98-5362-7B60C44BAD4D}"/>
              </a:ext>
            </a:extLst>
          </p:cNvPr>
          <p:cNvSpPr>
            <a:spLocks noGrp="1"/>
          </p:cNvSpPr>
          <p:nvPr>
            <p:ph type="dt" sz="half" idx="10"/>
          </p:nvPr>
        </p:nvSpPr>
        <p:spPr/>
        <p:txBody>
          <a:bodyPr/>
          <a:lstStyle/>
          <a:p>
            <a:fld id="{2C7B9A1B-2A75-4002-9474-EB5807A6CDAC}" type="datetimeFigureOut">
              <a:rPr lang="en-IN" smtClean="0"/>
              <a:t>01-10-2024</a:t>
            </a:fld>
            <a:endParaRPr lang="en-IN"/>
          </a:p>
        </p:txBody>
      </p:sp>
      <p:sp>
        <p:nvSpPr>
          <p:cNvPr id="6" name="Footer Placeholder 5">
            <a:extLst>
              <a:ext uri="{FF2B5EF4-FFF2-40B4-BE49-F238E27FC236}">
                <a16:creationId xmlns:a16="http://schemas.microsoft.com/office/drawing/2014/main" id="{009CED43-D998-E373-F632-EBFAE820B1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FA712DC-4B9B-E1D5-9DB3-6C3F50FCD322}"/>
              </a:ext>
            </a:extLst>
          </p:cNvPr>
          <p:cNvSpPr>
            <a:spLocks noGrp="1"/>
          </p:cNvSpPr>
          <p:nvPr>
            <p:ph type="sldNum" sz="quarter" idx="12"/>
          </p:nvPr>
        </p:nvSpPr>
        <p:spPr/>
        <p:txBody>
          <a:bodyPr/>
          <a:lstStyle/>
          <a:p>
            <a:fld id="{ACA6D8D9-0BBF-4E84-9BA5-E328812BEB5D}" type="slidenum">
              <a:rPr lang="en-IN" smtClean="0"/>
              <a:t>‹#›</a:t>
            </a:fld>
            <a:endParaRPr lang="en-IN"/>
          </a:p>
        </p:txBody>
      </p:sp>
    </p:spTree>
    <p:extLst>
      <p:ext uri="{BB962C8B-B14F-4D97-AF65-F5344CB8AC3E}">
        <p14:creationId xmlns:p14="http://schemas.microsoft.com/office/powerpoint/2010/main" val="4115884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E0F49-C40C-2A4A-E731-985A4F446C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CCCB189-873C-B4BB-1FD2-D615A97AC8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A0A4C6D-3653-202F-C887-0FAF8CA92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31D66C-B94B-BB6E-39A1-E0C3689EA476}"/>
              </a:ext>
            </a:extLst>
          </p:cNvPr>
          <p:cNvSpPr>
            <a:spLocks noGrp="1"/>
          </p:cNvSpPr>
          <p:nvPr>
            <p:ph type="dt" sz="half" idx="10"/>
          </p:nvPr>
        </p:nvSpPr>
        <p:spPr/>
        <p:txBody>
          <a:bodyPr/>
          <a:lstStyle/>
          <a:p>
            <a:fld id="{2C7B9A1B-2A75-4002-9474-EB5807A6CDAC}" type="datetimeFigureOut">
              <a:rPr lang="en-IN" smtClean="0"/>
              <a:t>01-10-2024</a:t>
            </a:fld>
            <a:endParaRPr lang="en-IN"/>
          </a:p>
        </p:txBody>
      </p:sp>
      <p:sp>
        <p:nvSpPr>
          <p:cNvPr id="6" name="Footer Placeholder 5">
            <a:extLst>
              <a:ext uri="{FF2B5EF4-FFF2-40B4-BE49-F238E27FC236}">
                <a16:creationId xmlns:a16="http://schemas.microsoft.com/office/drawing/2014/main" id="{881F12A9-DFEB-40F8-146B-2BE16ED6138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EBF8787-D930-99A2-D20D-B3290879DB6C}"/>
              </a:ext>
            </a:extLst>
          </p:cNvPr>
          <p:cNvSpPr>
            <a:spLocks noGrp="1"/>
          </p:cNvSpPr>
          <p:nvPr>
            <p:ph type="sldNum" sz="quarter" idx="12"/>
          </p:nvPr>
        </p:nvSpPr>
        <p:spPr/>
        <p:txBody>
          <a:bodyPr/>
          <a:lstStyle/>
          <a:p>
            <a:fld id="{ACA6D8D9-0BBF-4E84-9BA5-E328812BEB5D}" type="slidenum">
              <a:rPr lang="en-IN" smtClean="0"/>
              <a:t>‹#›</a:t>
            </a:fld>
            <a:endParaRPr lang="en-IN"/>
          </a:p>
        </p:txBody>
      </p:sp>
    </p:spTree>
    <p:extLst>
      <p:ext uri="{BB962C8B-B14F-4D97-AF65-F5344CB8AC3E}">
        <p14:creationId xmlns:p14="http://schemas.microsoft.com/office/powerpoint/2010/main" val="1929486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F1A436-A669-96C2-892B-2292673100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58AB759-85EE-C4B9-A02D-F8A0E2590F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FA36DF-902B-10AD-B4F6-18E8B0C157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7B9A1B-2A75-4002-9474-EB5807A6CDAC}" type="datetimeFigureOut">
              <a:rPr lang="en-IN" smtClean="0"/>
              <a:t>01-10-2024</a:t>
            </a:fld>
            <a:endParaRPr lang="en-IN"/>
          </a:p>
        </p:txBody>
      </p:sp>
      <p:sp>
        <p:nvSpPr>
          <p:cNvPr id="5" name="Footer Placeholder 4">
            <a:extLst>
              <a:ext uri="{FF2B5EF4-FFF2-40B4-BE49-F238E27FC236}">
                <a16:creationId xmlns:a16="http://schemas.microsoft.com/office/drawing/2014/main" id="{2E88BAA1-3981-7100-82D9-52C34602C0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0CFC561-7BB6-89CA-24FF-90687ECC04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A6D8D9-0BBF-4E84-9BA5-E328812BEB5D}" type="slidenum">
              <a:rPr lang="en-IN" smtClean="0"/>
              <a:t>‹#›</a:t>
            </a:fld>
            <a:endParaRPr lang="en-IN"/>
          </a:p>
        </p:txBody>
      </p:sp>
    </p:spTree>
    <p:extLst>
      <p:ext uri="{BB962C8B-B14F-4D97-AF65-F5344CB8AC3E}">
        <p14:creationId xmlns:p14="http://schemas.microsoft.com/office/powerpoint/2010/main" val="834745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62AC31-0793-3959-340F-8EDF4D70C67A}"/>
              </a:ext>
            </a:extLst>
          </p:cNvPr>
          <p:cNvPicPr>
            <a:picLocks noChangeAspect="1"/>
          </p:cNvPicPr>
          <p:nvPr/>
        </p:nvPicPr>
        <p:blipFill>
          <a:blip r:embed="rId3">
            <a:extLst>
              <a:ext uri="{28A0092B-C50C-407E-A947-70E740481C1C}">
                <a14:useLocalDpi xmlns:a14="http://schemas.microsoft.com/office/drawing/2010/main" val="0"/>
              </a:ext>
            </a:extLst>
          </a:blip>
          <a:srcRect t="7812" b="7812"/>
          <a:stretch/>
        </p:blipFill>
        <p:spPr>
          <a:xfrm>
            <a:off x="-2" y="0"/>
            <a:ext cx="12192000" cy="6858000"/>
          </a:xfrm>
          <a:prstGeom prst="rect">
            <a:avLst/>
          </a:prstGeom>
        </p:spPr>
      </p:pic>
      <p:sp>
        <p:nvSpPr>
          <p:cNvPr id="7" name="Rectangle 6">
            <a:extLst>
              <a:ext uri="{FF2B5EF4-FFF2-40B4-BE49-F238E27FC236}">
                <a16:creationId xmlns:a16="http://schemas.microsoft.com/office/drawing/2014/main" id="{1062D8BC-C402-C421-5507-8E1AD5FC67CB}"/>
              </a:ext>
            </a:extLst>
          </p:cNvPr>
          <p:cNvSpPr/>
          <p:nvPr/>
        </p:nvSpPr>
        <p:spPr>
          <a:xfrm>
            <a:off x="2191484" y="2967335"/>
            <a:ext cx="7809028" cy="923330"/>
          </a:xfrm>
          <a:prstGeom prst="rect">
            <a:avLst/>
          </a:prstGeom>
          <a:noFill/>
        </p:spPr>
        <p:txBody>
          <a:bodyPr wrap="none" lIns="91440" tIns="45720" rIns="91440" bIns="45720">
            <a:prstTxWarp prst="textCanUp">
              <a:avLst/>
            </a:prstTxWarp>
            <a:spAutoFit/>
          </a:bodyPr>
          <a:lstStyle/>
          <a:p>
            <a:pPr algn="ctr"/>
            <a:r>
              <a:rPr lang="en-IN" sz="5400" b="1" cap="none" spc="0">
                <a:ln w="10160">
                  <a:solidFill>
                    <a:schemeClr val="accent5"/>
                  </a:solidFill>
                  <a:prstDash val="solid"/>
                </a:ln>
                <a:solidFill>
                  <a:srgbClr val="FFFFFF"/>
                </a:solidFill>
                <a:effectLst>
                  <a:glow rad="101600">
                    <a:srgbClr val="0DCDE7">
                      <a:alpha val="60000"/>
                    </a:srgbClr>
                  </a:glow>
                  <a:outerShdw blurRad="38100" dist="22860" dir="5400000" algn="tl" rotWithShape="0">
                    <a:srgbClr val="000000">
                      <a:alpha val="30000"/>
                    </a:srgbClr>
                  </a:outerShdw>
                </a:effectLst>
              </a:rPr>
              <a:t> STOCK MARKET ANALYSIS </a:t>
            </a:r>
            <a:endParaRPr lang="en-US" sz="5400" b="1" cap="none" spc="0" dirty="0">
              <a:ln w="10160">
                <a:solidFill>
                  <a:schemeClr val="accent5"/>
                </a:solidFill>
                <a:prstDash val="solid"/>
              </a:ln>
              <a:solidFill>
                <a:srgbClr val="FFFFFF"/>
              </a:solidFill>
              <a:effectLst>
                <a:glow rad="101600">
                  <a:srgbClr val="0DCDE7">
                    <a:alpha val="60000"/>
                  </a:srgbClr>
                </a:glow>
                <a:outerShdw blurRad="38100" dist="22860" dir="5400000" algn="tl" rotWithShape="0">
                  <a:srgbClr val="000000">
                    <a:alpha val="30000"/>
                  </a:srgbClr>
                </a:outerShdw>
              </a:effectLst>
            </a:endParaRPr>
          </a:p>
        </p:txBody>
      </p:sp>
      <p:sp>
        <p:nvSpPr>
          <p:cNvPr id="11" name="Rectangle 10">
            <a:extLst>
              <a:ext uri="{FF2B5EF4-FFF2-40B4-BE49-F238E27FC236}">
                <a16:creationId xmlns:a16="http://schemas.microsoft.com/office/drawing/2014/main" id="{187F8333-DBAB-9470-1FC9-D3B61CCE0E46}"/>
              </a:ext>
            </a:extLst>
          </p:cNvPr>
          <p:cNvSpPr/>
          <p:nvPr/>
        </p:nvSpPr>
        <p:spPr>
          <a:xfrm>
            <a:off x="8902443" y="3984593"/>
            <a:ext cx="3289555" cy="276999"/>
          </a:xfrm>
          <a:prstGeom prst="rect">
            <a:avLst/>
          </a:prstGeom>
          <a:noFill/>
          <a:ln>
            <a:noFill/>
          </a:ln>
        </p:spPr>
        <p:txBody>
          <a:bodyPr wrap="none" lIns="91440" tIns="45720" rIns="91440" bIns="45720">
            <a:spAutoFit/>
          </a:bodyPr>
          <a:lstStyle/>
          <a:p>
            <a:pPr algn="ctr"/>
            <a:r>
              <a:rPr lang="en-IN" sz="1200" b="1" dirty="0">
                <a:ln w="10160">
                  <a:solidFill>
                    <a:schemeClr val="accent5"/>
                  </a:solidFill>
                  <a:prstDash val="solid"/>
                </a:ln>
                <a:solidFill>
                  <a:srgbClr val="0EBCE7"/>
                </a:solidFill>
                <a:effectLst>
                  <a:outerShdw blurRad="38100" dist="22860" dir="5400000" algn="tl" rotWithShape="0">
                    <a:srgbClr val="000000">
                      <a:alpha val="30000"/>
                    </a:srgbClr>
                  </a:outerShdw>
                </a:effectLst>
              </a:rPr>
              <a:t>REAL-TIME DATA </a:t>
            </a:r>
            <a:r>
              <a:rPr lang="en-IN" sz="1200" b="1" cap="none" spc="0" dirty="0">
                <a:ln w="10160">
                  <a:solidFill>
                    <a:schemeClr val="accent5"/>
                  </a:solidFill>
                  <a:prstDash val="solid"/>
                </a:ln>
                <a:solidFill>
                  <a:srgbClr val="0EBCE7"/>
                </a:solidFill>
                <a:effectLst>
                  <a:outerShdw blurRad="38100" dist="22860" dir="5400000" algn="tl" rotWithShape="0">
                    <a:srgbClr val="000000">
                      <a:alpha val="30000"/>
                    </a:srgbClr>
                  </a:outerShdw>
                </a:effectLst>
              </a:rPr>
              <a:t>OF MICROSOFT, TESLA, APPLE…</a:t>
            </a:r>
          </a:p>
        </p:txBody>
      </p:sp>
      <p:pic>
        <p:nvPicPr>
          <p:cNvPr id="3" name="Picture 2" descr="A logo with a pencil and a graduation cap&#10;&#10;Description automatically generated">
            <a:extLst>
              <a:ext uri="{FF2B5EF4-FFF2-40B4-BE49-F238E27FC236}">
                <a16:creationId xmlns:a16="http://schemas.microsoft.com/office/drawing/2014/main" id="{7B74CE3C-890C-DC16-8B1F-B3D6B674D1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22312" y="5465134"/>
            <a:ext cx="1183199" cy="1183199"/>
          </a:xfrm>
          <a:prstGeom prst="roundRect">
            <a:avLst>
              <a:gd name="adj" fmla="val 8594"/>
            </a:avLst>
          </a:prstGeom>
          <a:solidFill>
            <a:srgbClr val="FFFFFF">
              <a:shade val="85000"/>
            </a:srgbClr>
          </a:solidFill>
          <a:ln>
            <a:noFill/>
          </a:ln>
          <a:effectLst>
            <a:glow rad="101600">
              <a:srgbClr val="0DCDE7">
                <a:alpha val="60000"/>
              </a:srgbClr>
            </a:glow>
            <a:reflection blurRad="12700" stA="38000" endPos="28000" dist="5000" dir="5400000" sy="-100000" algn="bl" rotWithShape="0"/>
          </a:effectLst>
        </p:spPr>
      </p:pic>
    </p:spTree>
    <p:extLst>
      <p:ext uri="{BB962C8B-B14F-4D97-AF65-F5344CB8AC3E}">
        <p14:creationId xmlns:p14="http://schemas.microsoft.com/office/powerpoint/2010/main" val="362059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60" name="Rectangle 5159">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61" name="Freeform: Shape 5160">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62" name="Freeform: Shape 5161">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A5CDF60-00EB-7399-29CA-70FCC523CF12}"/>
              </a:ext>
            </a:extLst>
          </p:cNvPr>
          <p:cNvSpPr txBox="1"/>
          <p:nvPr/>
        </p:nvSpPr>
        <p:spPr>
          <a:xfrm>
            <a:off x="438913" y="859536"/>
            <a:ext cx="4832802" cy="1243584"/>
          </a:xfrm>
          <a:prstGeom prst="rect">
            <a:avLst/>
          </a:prstGeom>
        </p:spPr>
        <p:txBody>
          <a:bodyPr vert="horz" lIns="91440" tIns="45720" rIns="91440" bIns="45720" rtlCol="0" anchor="ctr">
            <a:normAutofit/>
          </a:bodyPr>
          <a:lstStyle/>
          <a:p>
            <a:pPr marL="57150">
              <a:lnSpc>
                <a:spcPct val="90000"/>
              </a:lnSpc>
              <a:spcBef>
                <a:spcPct val="0"/>
              </a:spcBef>
              <a:spcAft>
                <a:spcPts val="600"/>
              </a:spcAft>
            </a:pPr>
            <a:r>
              <a:rPr lang="en-US" sz="3400" b="1" dirty="0">
                <a:latin typeface="+mj-lt"/>
                <a:ea typeface="+mj-ea"/>
                <a:cs typeface="+mj-cs"/>
              </a:rPr>
              <a:t>TREND EXPLORATION &amp; VISUALASTIONS</a:t>
            </a:r>
          </a:p>
        </p:txBody>
      </p:sp>
      <p:sp>
        <p:nvSpPr>
          <p:cNvPr id="5142" name="Rectangle 514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44" name="Rectangle 514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411D251-C61A-A4C5-3327-C46E4D65C23E}"/>
              </a:ext>
            </a:extLst>
          </p:cNvPr>
          <p:cNvSpPr txBox="1"/>
          <p:nvPr/>
        </p:nvSpPr>
        <p:spPr>
          <a:xfrm>
            <a:off x="438912" y="2512611"/>
            <a:ext cx="4832803" cy="3664351"/>
          </a:xfrm>
          <a:prstGeom prst="rect">
            <a:avLst/>
          </a:prstGeom>
        </p:spPr>
        <p:txBody>
          <a:bodyPr vert="horz" lIns="91440" tIns="45720" rIns="91440" bIns="45720" rtlCol="0">
            <a:normAutofit lnSpcReduction="10000"/>
          </a:bodyPr>
          <a:lstStyle/>
          <a:p>
            <a:pPr marL="285750" lvl="0" indent="-285750" algn="just">
              <a:lnSpc>
                <a:spcPct val="100000"/>
              </a:lnSpc>
              <a:buFont typeface="Wingdings" panose="05000000000000000000" pitchFamily="2" charset="2"/>
              <a:buChar char="§"/>
            </a:pPr>
            <a:r>
              <a:rPr lang="en-GB" sz="1600" dirty="0"/>
              <a:t>The trend chart for Apple and the S&amp;P 500 shows Apple’s consistent growth and strong investor confidence, with high prices indicating robust interest.</a:t>
            </a:r>
          </a:p>
          <a:p>
            <a:pPr marL="285750" lvl="0" indent="-285750" algn="just">
              <a:lnSpc>
                <a:spcPct val="100000"/>
              </a:lnSpc>
              <a:buFont typeface="Wingdings" panose="05000000000000000000" pitchFamily="2" charset="2"/>
              <a:buChar char="§"/>
            </a:pPr>
            <a:endParaRPr lang="en-GB" sz="1600" dirty="0"/>
          </a:p>
          <a:p>
            <a:pPr marL="285750" indent="-285750" algn="just">
              <a:buFont typeface="Wingdings" panose="05000000000000000000" pitchFamily="2" charset="2"/>
              <a:buChar char="§"/>
            </a:pPr>
            <a:r>
              <a:rPr lang="en-GB" sz="1600" dirty="0"/>
              <a:t>In contrast, the S&amp;P 500 reflects broader market trends with moderated highs. </a:t>
            </a:r>
          </a:p>
          <a:p>
            <a:pPr marL="285750" indent="-285750" algn="just">
              <a:buFont typeface="Wingdings" panose="05000000000000000000" pitchFamily="2" charset="2"/>
              <a:buChar char="§"/>
            </a:pPr>
            <a:endParaRPr lang="en-GB" sz="1600" dirty="0"/>
          </a:p>
          <a:p>
            <a:pPr marL="285750" indent="-285750" algn="just">
              <a:buFont typeface="Wingdings" panose="05000000000000000000" pitchFamily="2" charset="2"/>
              <a:buChar char="§"/>
            </a:pPr>
            <a:r>
              <a:rPr lang="en-GB" sz="1600" dirty="0"/>
              <a:t>Both exhibit upward trends in closing prices, with Apple consistently outperforming the index, emphasizing its strong growth relative to the overall market.</a:t>
            </a:r>
            <a:endParaRPr lang="en-US" sz="1600" dirty="0"/>
          </a:p>
          <a:p>
            <a:endParaRPr lang="en-US" sz="1600" dirty="0"/>
          </a:p>
          <a:p>
            <a:pPr lvl="0">
              <a:lnSpc>
                <a:spcPct val="100000"/>
              </a:lnSpc>
            </a:pPr>
            <a:endParaRPr lang="en-GB" sz="1600" dirty="0"/>
          </a:p>
          <a:p>
            <a:pPr lvl="0">
              <a:lnSpc>
                <a:spcPct val="100000"/>
              </a:lnSpc>
            </a:pPr>
            <a:r>
              <a:rPr lang="en-GB" sz="1600" dirty="0"/>
              <a:t> </a:t>
            </a:r>
            <a:endParaRPr lang="en-US" sz="1600" dirty="0"/>
          </a:p>
        </p:txBody>
      </p:sp>
      <p:sp>
        <p:nvSpPr>
          <p:cNvPr id="4" name="TextBox 3">
            <a:extLst>
              <a:ext uri="{FF2B5EF4-FFF2-40B4-BE49-F238E27FC236}">
                <a16:creationId xmlns:a16="http://schemas.microsoft.com/office/drawing/2014/main" id="{7B70A9FE-5EE2-5CF5-257A-83E309EA00C5}"/>
              </a:ext>
            </a:extLst>
          </p:cNvPr>
          <p:cNvSpPr txBox="1"/>
          <p:nvPr/>
        </p:nvSpPr>
        <p:spPr>
          <a:xfrm>
            <a:off x="871442" y="1562986"/>
            <a:ext cx="10133256" cy="597480"/>
          </a:xfrm>
          <a:prstGeom prst="rect">
            <a:avLst/>
          </a:prstGeom>
        </p:spPr>
        <p:txBody>
          <a:bodyPr vert="horz" lIns="91440" tIns="45720" rIns="91440" bIns="45720" rtlCol="0" anchor="b">
            <a:normAutofit/>
          </a:bodyPr>
          <a:lstStyle/>
          <a:p>
            <a:endParaRPr lang="en-GB" sz="3200" b="1" dirty="0">
              <a:solidFill>
                <a:srgbClr val="1A2835"/>
              </a:solidFill>
            </a:endParaRPr>
          </a:p>
        </p:txBody>
      </p:sp>
      <p:pic>
        <p:nvPicPr>
          <p:cNvPr id="6146" name="Picture 2">
            <a:extLst>
              <a:ext uri="{FF2B5EF4-FFF2-40B4-BE49-F238E27FC236}">
                <a16:creationId xmlns:a16="http://schemas.microsoft.com/office/drawing/2014/main" id="{8C01AF6C-F5E2-4355-D2A1-E91CB7BA7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6123" y="363487"/>
            <a:ext cx="4721104" cy="288511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277B597-81A8-678E-AA03-BCB16621D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6123" y="3609395"/>
            <a:ext cx="4721104" cy="2935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117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16" name="Rectangle 7215">
            <a:extLst>
              <a:ext uri="{FF2B5EF4-FFF2-40B4-BE49-F238E27FC236}">
                <a16:creationId xmlns:a16="http://schemas.microsoft.com/office/drawing/2014/main" id="{0855A890-B60B-4670-9DC2-69DC05015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8F0EB55-D1AD-4B5A-0B2E-F5F7560C4B99}"/>
              </a:ext>
            </a:extLst>
          </p:cNvPr>
          <p:cNvSpPr txBox="1"/>
          <p:nvPr/>
        </p:nvSpPr>
        <p:spPr>
          <a:xfrm>
            <a:off x="302085" y="2023110"/>
            <a:ext cx="3003740" cy="284607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700" dirty="0">
                <a:ea typeface="+mj-ea"/>
                <a:cs typeface="+mj-cs"/>
              </a:rPr>
              <a:t>Correlation Analysis of Stock Performance</a:t>
            </a:r>
          </a:p>
        </p:txBody>
      </p:sp>
      <p:sp>
        <p:nvSpPr>
          <p:cNvPr id="7218" name="Rectangle 7217">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2480"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5" name="Rectangle 721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42549"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17" name="Rectangle 721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283"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8" name="Picture 10">
            <a:extLst>
              <a:ext uri="{FF2B5EF4-FFF2-40B4-BE49-F238E27FC236}">
                <a16:creationId xmlns:a16="http://schemas.microsoft.com/office/drawing/2014/main" id="{7A5F6692-285C-6B9D-06E5-2532249579E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4251" y="988048"/>
            <a:ext cx="3703320" cy="231457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646F8AA2-A8A9-15DC-7946-662CCDB936C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27572" y="988048"/>
            <a:ext cx="3703320" cy="231457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DCF3916B-C1A5-F0E5-408E-FFA113D119E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054251" y="3683446"/>
            <a:ext cx="3703320" cy="2286799"/>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4D1564D5-D55B-2B37-8BAE-603E4A3D4E7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932998" y="3683445"/>
            <a:ext cx="3703320" cy="2286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503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27" name="Rectangle 8226">
            <a:extLst>
              <a:ext uri="{FF2B5EF4-FFF2-40B4-BE49-F238E27FC236}">
                <a16:creationId xmlns:a16="http://schemas.microsoft.com/office/drawing/2014/main" id="{0855A890-B60B-4670-9DC2-69DC05015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8F0EB55-D1AD-4B5A-0B2E-F5F7560C4B99}"/>
              </a:ext>
            </a:extLst>
          </p:cNvPr>
          <p:cNvSpPr txBox="1"/>
          <p:nvPr/>
        </p:nvSpPr>
        <p:spPr>
          <a:xfrm>
            <a:off x="454466" y="2023110"/>
            <a:ext cx="2592335" cy="284607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700" dirty="0">
                <a:ea typeface="+mj-ea"/>
                <a:cs typeface="+mj-cs"/>
              </a:rPr>
              <a:t>Stock Price Histogram Comparison</a:t>
            </a:r>
          </a:p>
        </p:txBody>
      </p:sp>
      <p:sp>
        <p:nvSpPr>
          <p:cNvPr id="8229" name="Rectangle 8228">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2480"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1" name="Rectangle 823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42549"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33" name="Rectangle 823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283"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A graph of a number of blue lines&#10;&#10;Description automatically generated with medium confidence">
            <a:extLst>
              <a:ext uri="{FF2B5EF4-FFF2-40B4-BE49-F238E27FC236}">
                <a16:creationId xmlns:a16="http://schemas.microsoft.com/office/drawing/2014/main" id="{A82272F4-B35F-D279-DA92-85ACE8D4E83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4251" y="1094518"/>
            <a:ext cx="3703320" cy="210163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A graph showing a number of data&#10;&#10;Description automatically generated with medium confidence">
            <a:extLst>
              <a:ext uri="{FF2B5EF4-FFF2-40B4-BE49-F238E27FC236}">
                <a16:creationId xmlns:a16="http://schemas.microsoft.com/office/drawing/2014/main" id="{41FD88DC-29CA-EC87-4C3B-5FF3A01BCBF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27572" y="1059034"/>
            <a:ext cx="3703320" cy="2137118"/>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A barcode diagram showing a number of data&#10;&#10;Description automatically generated with medium confidence">
            <a:extLst>
              <a:ext uri="{FF2B5EF4-FFF2-40B4-BE49-F238E27FC236}">
                <a16:creationId xmlns:a16="http://schemas.microsoft.com/office/drawing/2014/main" id="{14CF9565-7510-C803-8AB6-C085913ABF5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054251" y="3854725"/>
            <a:ext cx="3703320" cy="1944242"/>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A blue graph with numbers and text&#10;&#10;Description automatically generated">
            <a:extLst>
              <a:ext uri="{FF2B5EF4-FFF2-40B4-BE49-F238E27FC236}">
                <a16:creationId xmlns:a16="http://schemas.microsoft.com/office/drawing/2014/main" id="{702A2F6C-DC2C-E1B3-5CB3-16C2B68A884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932998" y="3854724"/>
            <a:ext cx="3703320" cy="1944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453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1" name="Rectangle 9230">
            <a:extLst>
              <a:ext uri="{FF2B5EF4-FFF2-40B4-BE49-F238E27FC236}">
                <a16:creationId xmlns:a16="http://schemas.microsoft.com/office/drawing/2014/main" id="{0855A890-B60B-4670-9DC2-69DC05015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8F0EB55-D1AD-4B5A-0B2E-F5F7560C4B99}"/>
              </a:ext>
            </a:extLst>
          </p:cNvPr>
          <p:cNvSpPr txBox="1"/>
          <p:nvPr/>
        </p:nvSpPr>
        <p:spPr>
          <a:xfrm>
            <a:off x="454467" y="2041442"/>
            <a:ext cx="2592335" cy="284607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700" dirty="0">
                <a:ea typeface="+mj-ea"/>
                <a:cs typeface="+mj-cs"/>
              </a:rPr>
              <a:t>Daily Trading Volume Fluctuations</a:t>
            </a:r>
          </a:p>
        </p:txBody>
      </p:sp>
      <p:sp>
        <p:nvSpPr>
          <p:cNvPr id="9233" name="Rectangle 923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2480"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5" name="Rectangle 923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42549"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37" name="Rectangle 923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283"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4" name="Picture 8" descr="A graph with numbers and lines&#10;&#10;Description automatically generated">
            <a:extLst>
              <a:ext uri="{FF2B5EF4-FFF2-40B4-BE49-F238E27FC236}">
                <a16:creationId xmlns:a16="http://schemas.microsoft.com/office/drawing/2014/main" id="{D87C6153-6DA8-A3CA-3544-50E2B55E02D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4251" y="983418"/>
            <a:ext cx="3703320" cy="2323833"/>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A graph of a graph showing a number of numbers&#10;&#10;Description automatically generated with medium confidence">
            <a:extLst>
              <a:ext uri="{FF2B5EF4-FFF2-40B4-BE49-F238E27FC236}">
                <a16:creationId xmlns:a16="http://schemas.microsoft.com/office/drawing/2014/main" id="{1EF67229-1402-09D8-8771-F1592D94431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27572" y="997306"/>
            <a:ext cx="3703320" cy="229605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 graph of a graph showing a number of numbers and a line&#10;&#10;Description automatically generated with medium confidence">
            <a:extLst>
              <a:ext uri="{FF2B5EF4-FFF2-40B4-BE49-F238E27FC236}">
                <a16:creationId xmlns:a16="http://schemas.microsoft.com/office/drawing/2014/main" id="{4F0DE3E2-6D9C-9B9E-0BE4-8044C81B006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054251" y="3688075"/>
            <a:ext cx="3703320" cy="2277541"/>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A graph of a graph&#10;&#10;Description automatically generated with medium confidence">
            <a:extLst>
              <a:ext uri="{FF2B5EF4-FFF2-40B4-BE49-F238E27FC236}">
                <a16:creationId xmlns:a16="http://schemas.microsoft.com/office/drawing/2014/main" id="{BA7A4D21-C7E3-C70B-F071-2CE3C6DABFF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932998" y="3701962"/>
            <a:ext cx="3703320" cy="2249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999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4" name="Rectangle 10283">
            <a:extLst>
              <a:ext uri="{FF2B5EF4-FFF2-40B4-BE49-F238E27FC236}">
                <a16:creationId xmlns:a16="http://schemas.microsoft.com/office/drawing/2014/main" id="{0855A890-B60B-4670-9DC2-69DC05015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8F0EB55-D1AD-4B5A-0B2E-F5F7560C4B99}"/>
              </a:ext>
            </a:extLst>
          </p:cNvPr>
          <p:cNvSpPr txBox="1"/>
          <p:nvPr/>
        </p:nvSpPr>
        <p:spPr>
          <a:xfrm>
            <a:off x="454467" y="2023110"/>
            <a:ext cx="2469624" cy="284607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700" dirty="0">
                <a:ea typeface="+mj-ea"/>
                <a:cs typeface="+mj-cs"/>
              </a:rPr>
              <a:t>Stock </a:t>
            </a:r>
          </a:p>
          <a:p>
            <a:pPr algn="ctr">
              <a:lnSpc>
                <a:spcPct val="90000"/>
              </a:lnSpc>
              <a:spcBef>
                <a:spcPct val="0"/>
              </a:spcBef>
              <a:spcAft>
                <a:spcPts val="600"/>
              </a:spcAft>
            </a:pPr>
            <a:r>
              <a:rPr lang="en-US" sz="3700" dirty="0">
                <a:ea typeface="+mj-ea"/>
                <a:cs typeface="+mj-cs"/>
              </a:rPr>
              <a:t>% Change Distribution Analysis</a:t>
            </a:r>
          </a:p>
        </p:txBody>
      </p:sp>
      <p:sp>
        <p:nvSpPr>
          <p:cNvPr id="10285" name="Rectangle 1028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2480"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6" name="Rectangle 1028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42549"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87" name="Rectangle 1028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283"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50" name="Picture 10" descr="A graph of a graph of a graph&#10;&#10;Description automatically generated with medium confidence">
            <a:extLst>
              <a:ext uri="{FF2B5EF4-FFF2-40B4-BE49-F238E27FC236}">
                <a16:creationId xmlns:a16="http://schemas.microsoft.com/office/drawing/2014/main" id="{393B16EB-8668-5FA2-8076-6DE56F15713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54251" y="1001935"/>
            <a:ext cx="3703320" cy="228679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A graph of a number of numbers and a graph&#10;&#10;Description automatically generated with medium confidence">
            <a:extLst>
              <a:ext uri="{FF2B5EF4-FFF2-40B4-BE49-F238E27FC236}">
                <a16:creationId xmlns:a16="http://schemas.microsoft.com/office/drawing/2014/main" id="{8CB1CC8E-66C3-8F4C-C6BD-FBEEE740713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27572" y="1001935"/>
            <a:ext cx="3703320" cy="2286799"/>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A graph of apple growth&#10;&#10;Description automatically generated with medium confidence">
            <a:extLst>
              <a:ext uri="{FF2B5EF4-FFF2-40B4-BE49-F238E27FC236}">
                <a16:creationId xmlns:a16="http://schemas.microsoft.com/office/drawing/2014/main" id="{1482A751-B573-201D-F2C5-1A3566849DA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054251" y="3683446"/>
            <a:ext cx="3703320" cy="2286799"/>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A graph of a number of numbers and a graph&#10;&#10;Description automatically generated with medium confidence">
            <a:extLst>
              <a:ext uri="{FF2B5EF4-FFF2-40B4-BE49-F238E27FC236}">
                <a16:creationId xmlns:a16="http://schemas.microsoft.com/office/drawing/2014/main" id="{0AAFF2A8-A320-4F31-D7ED-9148242ACE4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932998" y="3683445"/>
            <a:ext cx="3703320" cy="2286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32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318" name="Rectangle 11317">
            <a:extLst>
              <a:ext uri="{FF2B5EF4-FFF2-40B4-BE49-F238E27FC236}">
                <a16:creationId xmlns:a16="http://schemas.microsoft.com/office/drawing/2014/main" id="{85861AFF-3522-4704-9245-9C78B69458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20" name="Group 1131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1321" name="Rectangle 1132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22" name="Rectangle 1132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23" name="Rectangle 1132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25" name="Rectangle 1132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465147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8F0EB55-D1AD-4B5A-0B2E-F5F7560C4B99}"/>
              </a:ext>
            </a:extLst>
          </p:cNvPr>
          <p:cNvSpPr txBox="1"/>
          <p:nvPr/>
        </p:nvSpPr>
        <p:spPr>
          <a:xfrm>
            <a:off x="1043632" y="873940"/>
            <a:ext cx="3951525" cy="1035781"/>
          </a:xfrm>
          <a:prstGeom prst="rect">
            <a:avLst/>
          </a:prstGeom>
        </p:spPr>
        <p:txBody>
          <a:bodyPr vert="horz" lIns="91440" tIns="45720" rIns="91440" bIns="45720" rtlCol="0" anchor="ctr">
            <a:normAutofit/>
          </a:bodyPr>
          <a:lstStyle/>
          <a:p>
            <a:pPr algn="just">
              <a:lnSpc>
                <a:spcPct val="90000"/>
              </a:lnSpc>
              <a:spcBef>
                <a:spcPct val="0"/>
              </a:spcBef>
              <a:spcAft>
                <a:spcPts val="600"/>
              </a:spcAft>
            </a:pPr>
            <a:r>
              <a:rPr lang="en-US" sz="2500" dirty="0">
                <a:ea typeface="+mj-ea"/>
                <a:cs typeface="+mj-cs"/>
              </a:rPr>
              <a:t>Tracking Stock Performance with 20-Day Moving Average</a:t>
            </a:r>
          </a:p>
        </p:txBody>
      </p:sp>
      <p:sp>
        <p:nvSpPr>
          <p:cNvPr id="2" name="TextBox 1">
            <a:extLst>
              <a:ext uri="{FF2B5EF4-FFF2-40B4-BE49-F238E27FC236}">
                <a16:creationId xmlns:a16="http://schemas.microsoft.com/office/drawing/2014/main" id="{A24A427D-28F2-20E6-9C9E-266A7EA3B448}"/>
              </a:ext>
            </a:extLst>
          </p:cNvPr>
          <p:cNvSpPr txBox="1"/>
          <p:nvPr/>
        </p:nvSpPr>
        <p:spPr>
          <a:xfrm>
            <a:off x="640080" y="2524721"/>
            <a:ext cx="4651477" cy="3677123"/>
          </a:xfrm>
          <a:prstGeom prst="rect">
            <a:avLst/>
          </a:prstGeom>
        </p:spPr>
        <p:txBody>
          <a:bodyPr vert="horz" lIns="91440" tIns="45720" rIns="91440" bIns="45720" rtlCol="0" anchor="ctr">
            <a:normAutofit/>
          </a:bodyPr>
          <a:lstStyle/>
          <a:p>
            <a:pPr marL="457200" indent="-285750" algn="just">
              <a:lnSpc>
                <a:spcPct val="90000"/>
              </a:lnSpc>
              <a:spcAft>
                <a:spcPts val="600"/>
              </a:spcAft>
              <a:buFont typeface="Wingdings" panose="05000000000000000000" pitchFamily="2" charset="2"/>
              <a:buChar char="§"/>
            </a:pPr>
            <a:r>
              <a:rPr lang="en-US" dirty="0"/>
              <a:t>For each stock, the </a:t>
            </a:r>
            <a:r>
              <a:rPr lang="en-US" b="1" dirty="0"/>
              <a:t>20-Day Simple Moving Average (SMA)</a:t>
            </a:r>
            <a:r>
              <a:rPr lang="en-US" dirty="0"/>
              <a:t> calculates the average price over the last 20 days, helping to smooth out short-term fluctuations and highlight the stock’s broader trend.</a:t>
            </a:r>
          </a:p>
        </p:txBody>
      </p:sp>
      <p:sp>
        <p:nvSpPr>
          <p:cNvPr id="11327" name="Rectangle 11326">
            <a:extLst>
              <a:ext uri="{FF2B5EF4-FFF2-40B4-BE49-F238E27FC236}">
                <a16:creationId xmlns:a16="http://schemas.microsoft.com/office/drawing/2014/main" id="{DF909CAE-F41A-4061-A316-864DC2A71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27222" y="650055"/>
            <a:ext cx="5526578" cy="5634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7C0D9161-8B2E-CACA-9BD0-BB4AC823AF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985932"/>
            <a:ext cx="1599140" cy="987468"/>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B4304F45-5B42-2A35-5935-E5F094BD7DA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18587" y="985937"/>
            <a:ext cx="1599140" cy="99146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A4911308-FFAA-AF3B-1646-186A929E729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547828" y="985931"/>
            <a:ext cx="1599141" cy="987469"/>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9B7C027A-7FC4-AE3D-24C3-C4D5BE34107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096002" y="2883186"/>
            <a:ext cx="5050968" cy="3093718"/>
          </a:xfrm>
          <a:prstGeom prst="rect">
            <a:avLst/>
          </a:prstGeom>
          <a:noFill/>
          <a:extLst>
            <a:ext uri="{909E8E84-426E-40DD-AFC4-6F175D3DCCD1}">
              <a14:hiddenFill xmlns:a14="http://schemas.microsoft.com/office/drawing/2010/main">
                <a:solidFill>
                  <a:srgbClr val="FFFFFF"/>
                </a:solidFill>
              </a14:hiddenFill>
            </a:ext>
          </a:extLst>
        </p:spPr>
      </p:pic>
      <p:cxnSp>
        <p:nvCxnSpPr>
          <p:cNvPr id="11329" name="Straight Connector 1132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740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25" name="Rectangle 13324">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332" name="Rectangle 13331">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8F0EB55-D1AD-4B5A-0B2E-F5F7560C4B99}"/>
              </a:ext>
            </a:extLst>
          </p:cNvPr>
          <p:cNvSpPr txBox="1"/>
          <p:nvPr/>
        </p:nvSpPr>
        <p:spPr>
          <a:xfrm>
            <a:off x="838200" y="978408"/>
            <a:ext cx="3721608" cy="110642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dirty="0">
                <a:ea typeface="+mj-ea"/>
                <a:cs typeface="+mj-cs"/>
              </a:rPr>
              <a:t>Evaluating Stock Volatility </a:t>
            </a:r>
          </a:p>
        </p:txBody>
      </p:sp>
      <p:sp>
        <p:nvSpPr>
          <p:cNvPr id="13333" name="Rectangle 13332">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31" name="Rectangle 13330">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24A427D-28F2-20E6-9C9E-266A7EA3B448}"/>
              </a:ext>
            </a:extLst>
          </p:cNvPr>
          <p:cNvSpPr txBox="1"/>
          <p:nvPr/>
        </p:nvSpPr>
        <p:spPr>
          <a:xfrm>
            <a:off x="595423" y="2368296"/>
            <a:ext cx="3964385" cy="3502152"/>
          </a:xfrm>
          <a:prstGeom prst="rect">
            <a:avLst/>
          </a:prstGeom>
        </p:spPr>
        <p:txBody>
          <a:bodyPr vert="horz" lIns="91440" tIns="45720" rIns="91440" bIns="45720" rtlCol="0">
            <a:normAutofit/>
          </a:bodyPr>
          <a:lstStyle/>
          <a:p>
            <a:pPr marL="457200" indent="-285750" algn="just">
              <a:lnSpc>
                <a:spcPct val="90000"/>
              </a:lnSpc>
              <a:spcAft>
                <a:spcPts val="600"/>
              </a:spcAft>
              <a:buFont typeface="Wingdings" panose="05000000000000000000" pitchFamily="2" charset="2"/>
              <a:buChar char="§"/>
            </a:pPr>
            <a:r>
              <a:rPr lang="en-US" sz="1700" dirty="0"/>
              <a:t>The </a:t>
            </a:r>
            <a:r>
              <a:rPr lang="en-US" sz="1700" b="1" dirty="0"/>
              <a:t>Volatility in Daily Returns</a:t>
            </a:r>
            <a:r>
              <a:rPr lang="en-US" sz="1700" dirty="0"/>
              <a:t> trend chart (2018-2023) shows that Microsoft has stable returns with low volatility, while Tesla exhibits high volatility and significant fluctuations, indicating greater investment risk. </a:t>
            </a:r>
          </a:p>
          <a:p>
            <a:pPr marL="457200" indent="-285750" algn="just">
              <a:lnSpc>
                <a:spcPct val="90000"/>
              </a:lnSpc>
              <a:spcAft>
                <a:spcPts val="600"/>
              </a:spcAft>
              <a:buFont typeface="Wingdings" panose="05000000000000000000" pitchFamily="2" charset="2"/>
              <a:buChar char="§"/>
            </a:pPr>
            <a:r>
              <a:rPr lang="en-US" sz="1700" dirty="0"/>
              <a:t>Apple displays moderate volatility, reflecting a balance of growth and stability. The S&amp;P 500 (SPX) serves as a benchmark for overall market conditions, highlighting the varying risk profiles of these stocks over the past five years.</a:t>
            </a:r>
          </a:p>
        </p:txBody>
      </p:sp>
      <p:pic>
        <p:nvPicPr>
          <p:cNvPr id="13316" name="Picture 4">
            <a:extLst>
              <a:ext uri="{FF2B5EF4-FFF2-40B4-BE49-F238E27FC236}">
                <a16:creationId xmlns:a16="http://schemas.microsoft.com/office/drawing/2014/main" id="{D72D2658-33F1-A27C-72DB-D3D1B6F26E1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33267" y="974855"/>
            <a:ext cx="3248351" cy="2005856"/>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6EEF8A15-3209-1588-0BF5-45D7002DAFA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89914" y="974857"/>
            <a:ext cx="3248352" cy="2005856"/>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0CB8AFD5-8A5B-1B71-E772-31B352A0928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33268" y="3767186"/>
            <a:ext cx="3248352" cy="2030219"/>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0AD3A93B-4184-9A91-6109-5F5D0FD51C3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589914" y="3777904"/>
            <a:ext cx="3248352" cy="2005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307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01" name="Rectangle 12300">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03" name="Rectangle 12302">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8F0EB55-D1AD-4B5A-0B2E-F5F7560C4B99}"/>
              </a:ext>
            </a:extLst>
          </p:cNvPr>
          <p:cNvSpPr txBox="1"/>
          <p:nvPr/>
        </p:nvSpPr>
        <p:spPr>
          <a:xfrm>
            <a:off x="838200" y="978408"/>
            <a:ext cx="3721608" cy="110642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dirty="0">
                <a:ea typeface="+mj-ea"/>
                <a:cs typeface="+mj-cs"/>
              </a:rPr>
              <a:t>Bollinger Bands Insights</a:t>
            </a:r>
          </a:p>
          <a:p>
            <a:pPr>
              <a:lnSpc>
                <a:spcPct val="90000"/>
              </a:lnSpc>
              <a:spcBef>
                <a:spcPct val="0"/>
              </a:spcBef>
              <a:spcAft>
                <a:spcPts val="600"/>
              </a:spcAft>
            </a:pPr>
            <a:r>
              <a:rPr lang="en-US" sz="2800" dirty="0">
                <a:latin typeface="+mj-lt"/>
                <a:ea typeface="+mj-ea"/>
                <a:cs typeface="+mj-cs"/>
              </a:rPr>
              <a:t> </a:t>
            </a:r>
          </a:p>
        </p:txBody>
      </p:sp>
      <p:sp>
        <p:nvSpPr>
          <p:cNvPr id="12305" name="Rectangle 12304">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07" name="Rectangle 12306">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24A427D-28F2-20E6-9C9E-266A7EA3B448}"/>
              </a:ext>
            </a:extLst>
          </p:cNvPr>
          <p:cNvSpPr txBox="1"/>
          <p:nvPr/>
        </p:nvSpPr>
        <p:spPr>
          <a:xfrm>
            <a:off x="712381" y="2368296"/>
            <a:ext cx="3847427" cy="3502152"/>
          </a:xfrm>
          <a:prstGeom prst="rect">
            <a:avLst/>
          </a:prstGeom>
        </p:spPr>
        <p:txBody>
          <a:bodyPr vert="horz" lIns="91440" tIns="45720" rIns="91440" bIns="45720" rtlCol="0">
            <a:normAutofit/>
          </a:bodyPr>
          <a:lstStyle/>
          <a:p>
            <a:pPr marL="457200" indent="-285750" algn="just">
              <a:lnSpc>
                <a:spcPct val="90000"/>
              </a:lnSpc>
              <a:spcAft>
                <a:spcPts val="600"/>
              </a:spcAft>
              <a:buFont typeface="Wingdings" panose="05000000000000000000" pitchFamily="2" charset="2"/>
              <a:buChar char="§"/>
            </a:pPr>
            <a:r>
              <a:rPr lang="en-US" sz="1700" dirty="0"/>
              <a:t>The stock price line will be flanked by the upper and lower Bollinger Bands, allowing you to see when the stock is overbought or oversold.</a:t>
            </a:r>
          </a:p>
        </p:txBody>
      </p:sp>
      <p:pic>
        <p:nvPicPr>
          <p:cNvPr id="12294" name="Picture 6">
            <a:extLst>
              <a:ext uri="{FF2B5EF4-FFF2-40B4-BE49-F238E27FC236}">
                <a16:creationId xmlns:a16="http://schemas.microsoft.com/office/drawing/2014/main" id="{DE0DAC45-DEE3-9E84-A28C-76639BAF143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33267" y="970794"/>
            <a:ext cx="3248351" cy="201397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5B0EBFF6-41E8-289B-F311-AB9FF123E4C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589914" y="970796"/>
            <a:ext cx="3248352" cy="2013978"/>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a:extLst>
              <a:ext uri="{FF2B5EF4-FFF2-40B4-BE49-F238E27FC236}">
                <a16:creationId xmlns:a16="http://schemas.microsoft.com/office/drawing/2014/main" id="{46B3BDD8-7EB5-3042-24F3-CD78EAD310E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33268" y="3775307"/>
            <a:ext cx="3248352" cy="201397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a:extLst>
              <a:ext uri="{FF2B5EF4-FFF2-40B4-BE49-F238E27FC236}">
                <a16:creationId xmlns:a16="http://schemas.microsoft.com/office/drawing/2014/main" id="{58EAE9D5-226D-49F6-D58A-920C2E12EBD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589914" y="3777904"/>
            <a:ext cx="3248352" cy="2005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853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44" name="Rectangle 4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53766AC-B7AC-E011-1322-B507E38843BA}"/>
              </a:ext>
            </a:extLst>
          </p:cNvPr>
          <p:cNvSpPr txBox="1"/>
          <p:nvPr/>
        </p:nvSpPr>
        <p:spPr>
          <a:xfrm>
            <a:off x="1043631" y="873940"/>
            <a:ext cx="5052369" cy="1035781"/>
          </a:xfrm>
          <a:prstGeom prst="rect">
            <a:avLst/>
          </a:prstGeom>
        </p:spPr>
        <p:txBody>
          <a:bodyPr vert="horz" lIns="91440" tIns="45720" rIns="91440" bIns="45720" rtlCol="0" anchor="ctr">
            <a:normAutofit/>
          </a:bodyPr>
          <a:lstStyle/>
          <a:p>
            <a:pPr marR="0" lvl="0" fontAlgn="base">
              <a:lnSpc>
                <a:spcPct val="90000"/>
              </a:lnSpc>
              <a:spcBef>
                <a:spcPct val="0"/>
              </a:spcBef>
              <a:spcAft>
                <a:spcPts val="600"/>
              </a:spcAft>
              <a:buClrTx/>
              <a:buSzTx/>
              <a:tabLst/>
            </a:pPr>
            <a:r>
              <a:rPr kumimoji="0" lang="en-US" altLang="en-US" sz="2800" b="1" i="0" u="none" strike="noStrike" kern="1200" cap="none" normalizeH="0" baseline="0">
                <a:ln>
                  <a:noFill/>
                </a:ln>
                <a:solidFill>
                  <a:schemeClr val="tx1"/>
                </a:solidFill>
                <a:effectLst/>
                <a:latin typeface="+mj-lt"/>
                <a:ea typeface="+mj-ea"/>
                <a:cs typeface="+mj-cs"/>
              </a:rPr>
              <a:t>Beta measures a stock’s volatility relative to the market (S&amp;P 500).</a:t>
            </a:r>
          </a:p>
        </p:txBody>
      </p:sp>
      <p:sp>
        <p:nvSpPr>
          <p:cNvPr id="8" name="TextBox 7">
            <a:extLst>
              <a:ext uri="{FF2B5EF4-FFF2-40B4-BE49-F238E27FC236}">
                <a16:creationId xmlns:a16="http://schemas.microsoft.com/office/drawing/2014/main" id="{6F5EC9DA-B5B4-CD2C-C34A-8C88B0F93D09}"/>
              </a:ext>
            </a:extLst>
          </p:cNvPr>
          <p:cNvSpPr txBox="1"/>
          <p:nvPr/>
        </p:nvSpPr>
        <p:spPr>
          <a:xfrm>
            <a:off x="640080" y="2520821"/>
            <a:ext cx="5672667" cy="2550814"/>
          </a:xfrm>
          <a:prstGeom prst="rect">
            <a:avLst/>
          </a:prstGeom>
        </p:spPr>
        <p:txBody>
          <a:bodyPr vert="horz" lIns="91440" tIns="45720" rIns="91440" bIns="45720" rtlCol="0" anchor="ctr">
            <a:normAutofit/>
          </a:bodyPr>
          <a:lstStyle/>
          <a:p>
            <a:pPr marL="0" marR="0" lvl="0" indent="-228600" algn="just" fontAlgn="base">
              <a:lnSpc>
                <a:spcPct val="90000"/>
              </a:lnSpc>
              <a:spcBef>
                <a:spcPct val="0"/>
              </a:spcBef>
              <a:spcAft>
                <a:spcPts val="600"/>
              </a:spcAft>
              <a:buClrTx/>
              <a:buSzTx/>
              <a:buFont typeface="Arial" panose="020B0604020202020204" pitchFamily="34" charset="0"/>
              <a:buChar char="•"/>
              <a:tabLst/>
            </a:pPr>
            <a:r>
              <a:rPr kumimoji="0" lang="en-US" altLang="en-US" b="1" i="0" u="none" strike="noStrike" cap="none" normalizeH="0" baseline="0" dirty="0">
                <a:ln>
                  <a:noFill/>
                </a:ln>
                <a:effectLst/>
              </a:rPr>
              <a:t>Beta = 1</a:t>
            </a:r>
            <a:r>
              <a:rPr kumimoji="0" lang="en-US" altLang="en-US" b="0" i="0" u="none" strike="noStrike" cap="none" normalizeH="0" baseline="0" dirty="0">
                <a:ln>
                  <a:noFill/>
                </a:ln>
                <a:effectLst/>
              </a:rPr>
              <a:t>: Stock moves in line with the market.</a:t>
            </a:r>
          </a:p>
          <a:p>
            <a:pPr marL="0" marR="0" lvl="0" indent="-228600" algn="just" fontAlgn="base">
              <a:lnSpc>
                <a:spcPct val="90000"/>
              </a:lnSpc>
              <a:spcBef>
                <a:spcPct val="0"/>
              </a:spcBef>
              <a:spcAft>
                <a:spcPts val="600"/>
              </a:spcAft>
              <a:buClrTx/>
              <a:buSzTx/>
              <a:buFont typeface="Arial" panose="020B0604020202020204" pitchFamily="34" charset="0"/>
              <a:buChar char="•"/>
              <a:tabLst/>
            </a:pPr>
            <a:endParaRPr kumimoji="0" lang="en-US" altLang="en-US" b="0" i="0" u="none" strike="noStrike" cap="none" normalizeH="0" baseline="0" dirty="0">
              <a:ln>
                <a:noFill/>
              </a:ln>
              <a:effectLst/>
            </a:endParaRPr>
          </a:p>
          <a:p>
            <a:pPr marL="0" marR="0" lvl="0" indent="-228600" algn="just" fontAlgn="base">
              <a:lnSpc>
                <a:spcPct val="90000"/>
              </a:lnSpc>
              <a:spcBef>
                <a:spcPct val="0"/>
              </a:spcBef>
              <a:spcAft>
                <a:spcPts val="600"/>
              </a:spcAft>
              <a:buClrTx/>
              <a:buSzTx/>
              <a:buFont typeface="Arial" panose="020B0604020202020204" pitchFamily="34" charset="0"/>
              <a:buChar char="•"/>
              <a:tabLst/>
            </a:pPr>
            <a:r>
              <a:rPr kumimoji="0" lang="en-US" altLang="en-US" b="1" i="0" u="none" strike="noStrike" cap="none" normalizeH="0" baseline="0" dirty="0">
                <a:ln>
                  <a:noFill/>
                </a:ln>
                <a:effectLst/>
              </a:rPr>
              <a:t>Beta &gt; 1</a:t>
            </a:r>
            <a:r>
              <a:rPr kumimoji="0" lang="en-US" altLang="en-US" b="0" i="0" u="none" strike="noStrike" cap="none" normalizeH="0" baseline="0" dirty="0">
                <a:ln>
                  <a:noFill/>
                </a:ln>
                <a:effectLst/>
              </a:rPr>
              <a:t>: Stock is more volatile than the market (higher risk, higher reward).</a:t>
            </a:r>
          </a:p>
          <a:p>
            <a:pPr marL="0" marR="0" lvl="0" indent="-228600" algn="just" fontAlgn="base">
              <a:lnSpc>
                <a:spcPct val="90000"/>
              </a:lnSpc>
              <a:spcBef>
                <a:spcPct val="0"/>
              </a:spcBef>
              <a:spcAft>
                <a:spcPts val="600"/>
              </a:spcAft>
              <a:buClrTx/>
              <a:buSzTx/>
              <a:buFont typeface="Arial" panose="020B0604020202020204" pitchFamily="34" charset="0"/>
              <a:buChar char="•"/>
              <a:tabLst/>
            </a:pPr>
            <a:endParaRPr kumimoji="0" lang="en-US" altLang="en-US" b="0" i="0" u="none" strike="noStrike" cap="none" normalizeH="0" baseline="0" dirty="0">
              <a:ln>
                <a:noFill/>
              </a:ln>
              <a:effectLst/>
            </a:endParaRPr>
          </a:p>
          <a:p>
            <a:pPr marL="0" marR="0" lvl="0" indent="-228600" algn="just" fontAlgn="base">
              <a:lnSpc>
                <a:spcPct val="90000"/>
              </a:lnSpc>
              <a:spcBef>
                <a:spcPct val="0"/>
              </a:spcBef>
              <a:spcAft>
                <a:spcPts val="600"/>
              </a:spcAft>
              <a:buClrTx/>
              <a:buSzTx/>
              <a:buFont typeface="Arial" panose="020B0604020202020204" pitchFamily="34" charset="0"/>
              <a:buChar char="•"/>
              <a:tabLst/>
            </a:pPr>
            <a:r>
              <a:rPr kumimoji="0" lang="en-US" altLang="en-US" b="1" i="0" u="none" strike="noStrike" cap="none" normalizeH="0" baseline="0" dirty="0">
                <a:ln>
                  <a:noFill/>
                </a:ln>
                <a:effectLst/>
              </a:rPr>
              <a:t>Beta &lt; 1</a:t>
            </a:r>
            <a:r>
              <a:rPr kumimoji="0" lang="en-US" altLang="en-US" b="0" i="0" u="none" strike="noStrike" cap="none" normalizeH="0" baseline="0" dirty="0">
                <a:ln>
                  <a:noFill/>
                </a:ln>
                <a:effectLst/>
              </a:rPr>
              <a:t>: Stock is less volatile than the market (lower risk, lower reward) </a:t>
            </a:r>
          </a:p>
        </p:txBody>
      </p:sp>
      <p:sp>
        <p:nvSpPr>
          <p:cNvPr id="50" name="Rectangle 49">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14249D62-3C31-B427-3328-7FF5FEC5073B}"/>
              </a:ext>
            </a:extLst>
          </p:cNvPr>
          <p:cNvGraphicFramePr>
            <a:graphicFrameLocks noGrp="1"/>
          </p:cNvGraphicFramePr>
          <p:nvPr>
            <p:extLst>
              <p:ext uri="{D42A27DB-BD31-4B8C-83A1-F6EECF244321}">
                <p14:modId xmlns:p14="http://schemas.microsoft.com/office/powerpoint/2010/main" val="4008312118"/>
              </p:ext>
            </p:extLst>
          </p:nvPr>
        </p:nvGraphicFramePr>
        <p:xfrm>
          <a:off x="6930493" y="1169517"/>
          <a:ext cx="4223254" cy="4579252"/>
        </p:xfrm>
        <a:graphic>
          <a:graphicData uri="http://schemas.openxmlformats.org/drawingml/2006/table">
            <a:tbl>
              <a:tblPr firstRow="1" bandRow="1">
                <a:noFill/>
                <a:tableStyleId>{8EC20E35-A176-4012-BC5E-935CFFF8708E}</a:tableStyleId>
              </a:tblPr>
              <a:tblGrid>
                <a:gridCol w="1117143">
                  <a:extLst>
                    <a:ext uri="{9D8B030D-6E8A-4147-A177-3AD203B41FA5}">
                      <a16:colId xmlns:a16="http://schemas.microsoft.com/office/drawing/2014/main" val="3632603252"/>
                    </a:ext>
                  </a:extLst>
                </a:gridCol>
                <a:gridCol w="732441">
                  <a:extLst>
                    <a:ext uri="{9D8B030D-6E8A-4147-A177-3AD203B41FA5}">
                      <a16:colId xmlns:a16="http://schemas.microsoft.com/office/drawing/2014/main" val="2190728674"/>
                    </a:ext>
                  </a:extLst>
                </a:gridCol>
                <a:gridCol w="985502">
                  <a:extLst>
                    <a:ext uri="{9D8B030D-6E8A-4147-A177-3AD203B41FA5}">
                      <a16:colId xmlns:a16="http://schemas.microsoft.com/office/drawing/2014/main" val="190064801"/>
                    </a:ext>
                  </a:extLst>
                </a:gridCol>
                <a:gridCol w="1388168">
                  <a:extLst>
                    <a:ext uri="{9D8B030D-6E8A-4147-A177-3AD203B41FA5}">
                      <a16:colId xmlns:a16="http://schemas.microsoft.com/office/drawing/2014/main" val="1406526454"/>
                    </a:ext>
                  </a:extLst>
                </a:gridCol>
              </a:tblGrid>
              <a:tr h="649223">
                <a:tc>
                  <a:txBody>
                    <a:bodyPr/>
                    <a:lstStyle/>
                    <a:p>
                      <a:pPr algn="ctr"/>
                      <a:r>
                        <a:rPr lang="en-GB" sz="1300" b="1">
                          <a:solidFill>
                            <a:srgbClr val="FFFFFF"/>
                          </a:solidFill>
                        </a:rPr>
                        <a:t>STOCK</a:t>
                      </a:r>
                    </a:p>
                  </a:txBody>
                  <a:tcPr marL="185846" marR="111508" marT="111508" marB="111508">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lnTlToBr w="12700" cmpd="sng">
                      <a:noFill/>
                      <a:prstDash val="solid"/>
                    </a:lnTlToBr>
                    <a:lnBlToTr w="12700" cmpd="sng">
                      <a:noFill/>
                      <a:prstDash val="solid"/>
                    </a:lnBlToTr>
                    <a:solidFill>
                      <a:srgbClr val="636B68">
                        <a:alpha val="69804"/>
                      </a:srgbClr>
                    </a:solidFill>
                  </a:tcPr>
                </a:tc>
                <a:tc>
                  <a:txBody>
                    <a:bodyPr/>
                    <a:lstStyle/>
                    <a:p>
                      <a:pPr algn="ctr"/>
                      <a:r>
                        <a:rPr lang="en-GB" sz="1300" b="1">
                          <a:solidFill>
                            <a:srgbClr val="FFFFFF"/>
                          </a:solidFill>
                        </a:rPr>
                        <a:t>BETA</a:t>
                      </a:r>
                    </a:p>
                  </a:txBody>
                  <a:tcPr marL="185846" marR="111508" marT="111508" marB="111508">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lnTlToBr w="12700" cmpd="sng">
                      <a:noFill/>
                      <a:prstDash val="solid"/>
                    </a:lnTlToBr>
                    <a:lnBlToTr w="12700" cmpd="sng">
                      <a:noFill/>
                      <a:prstDash val="solid"/>
                    </a:lnBlToTr>
                    <a:solidFill>
                      <a:srgbClr val="636B68">
                        <a:alpha val="69804"/>
                      </a:srgbClr>
                    </a:solidFill>
                  </a:tcPr>
                </a:tc>
                <a:tc>
                  <a:txBody>
                    <a:bodyPr/>
                    <a:lstStyle/>
                    <a:p>
                      <a:pPr algn="ctr"/>
                      <a:r>
                        <a:rPr lang="en-GB" sz="1300" b="1">
                          <a:solidFill>
                            <a:srgbClr val="FFFFFF"/>
                          </a:solidFill>
                        </a:rPr>
                        <a:t>RISK LEVAL</a:t>
                      </a:r>
                    </a:p>
                  </a:txBody>
                  <a:tcPr marL="185846" marR="111508" marT="111508" marB="111508">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lnTlToBr w="12700" cmpd="sng">
                      <a:noFill/>
                      <a:prstDash val="solid"/>
                    </a:lnTlToBr>
                    <a:lnBlToTr w="12700" cmpd="sng">
                      <a:noFill/>
                      <a:prstDash val="solid"/>
                    </a:lnBlToTr>
                    <a:solidFill>
                      <a:srgbClr val="636B68">
                        <a:alpha val="69804"/>
                      </a:srgbClr>
                    </a:solidFill>
                  </a:tcPr>
                </a:tc>
                <a:tc>
                  <a:txBody>
                    <a:bodyPr/>
                    <a:lstStyle/>
                    <a:p>
                      <a:pPr algn="ctr"/>
                      <a:r>
                        <a:rPr lang="en-GB" sz="1300" b="1">
                          <a:solidFill>
                            <a:srgbClr val="FFFFFF"/>
                          </a:solidFill>
                        </a:rPr>
                        <a:t>EXPECTED BEHAVIOUR</a:t>
                      </a:r>
                    </a:p>
                  </a:txBody>
                  <a:tcPr marL="185846" marR="111508" marT="111508" marB="111508">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lnTlToBr w="12700" cmpd="sng">
                      <a:noFill/>
                      <a:prstDash val="solid"/>
                    </a:lnTlToBr>
                    <a:lnBlToTr w="12700" cmpd="sng">
                      <a:noFill/>
                      <a:prstDash val="solid"/>
                    </a:lnBlToTr>
                    <a:solidFill>
                      <a:srgbClr val="636B68">
                        <a:alpha val="69804"/>
                      </a:srgbClr>
                    </a:solidFill>
                  </a:tcPr>
                </a:tc>
                <a:extLst>
                  <a:ext uri="{0D108BD9-81ED-4DB2-BD59-A6C34878D82A}">
                    <a16:rowId xmlns:a16="http://schemas.microsoft.com/office/drawing/2014/main" val="2178011380"/>
                  </a:ext>
                </a:extLst>
              </a:tr>
              <a:tr h="1243931">
                <a:tc>
                  <a:txBody>
                    <a:bodyPr/>
                    <a:lstStyle/>
                    <a:p>
                      <a:pPr algn="just"/>
                      <a:r>
                        <a:rPr lang="en-GB" sz="1300">
                          <a:solidFill>
                            <a:schemeClr val="tx1">
                              <a:lumMod val="85000"/>
                              <a:lumOff val="15000"/>
                            </a:schemeClr>
                          </a:solidFill>
                        </a:rPr>
                        <a:t>Microsoft </a:t>
                      </a:r>
                    </a:p>
                  </a:txBody>
                  <a:tcPr marL="185846" marR="111508" marT="111508" marB="111508"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14902"/>
                      </a:srgbClr>
                    </a:solidFill>
                  </a:tcPr>
                </a:tc>
                <a:tc>
                  <a:txBody>
                    <a:bodyPr/>
                    <a:lstStyle/>
                    <a:p>
                      <a:pPr algn="just"/>
                      <a:r>
                        <a:rPr lang="en-GB" sz="1300">
                          <a:solidFill>
                            <a:schemeClr val="tx1">
                              <a:lumMod val="85000"/>
                              <a:lumOff val="15000"/>
                            </a:schemeClr>
                          </a:solidFill>
                        </a:rPr>
                        <a:t>1.22</a:t>
                      </a:r>
                    </a:p>
                  </a:txBody>
                  <a:tcPr marL="185846" marR="111508" marT="111508" marB="111508"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14902"/>
                      </a:srgbClr>
                    </a:solidFill>
                  </a:tcPr>
                </a:tc>
                <a:tc>
                  <a:txBody>
                    <a:bodyPr/>
                    <a:lstStyle/>
                    <a:p>
                      <a:pPr algn="just"/>
                      <a:r>
                        <a:rPr lang="en-GB" sz="1300">
                          <a:solidFill>
                            <a:schemeClr val="tx1">
                              <a:lumMod val="85000"/>
                              <a:lumOff val="15000"/>
                            </a:schemeClr>
                          </a:solidFill>
                        </a:rPr>
                        <a:t>Slightly more volatile</a:t>
                      </a:r>
                    </a:p>
                  </a:txBody>
                  <a:tcPr marL="185846" marR="111508" marT="111508" marB="111508"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14902"/>
                      </a:srgbClr>
                    </a:solidFill>
                  </a:tcPr>
                </a:tc>
                <a:tc>
                  <a:txBody>
                    <a:bodyPr/>
                    <a:lstStyle/>
                    <a:p>
                      <a:pPr algn="just"/>
                      <a:r>
                        <a:rPr lang="en-GB" sz="1300">
                          <a:solidFill>
                            <a:schemeClr val="tx1">
                              <a:lumMod val="85000"/>
                              <a:lumOff val="15000"/>
                            </a:schemeClr>
                          </a:solidFill>
                        </a:rPr>
                        <a:t>Moves 22% more than the market in either direction.</a:t>
                      </a:r>
                    </a:p>
                  </a:txBody>
                  <a:tcPr marL="185846" marR="111508" marT="111508" marB="111508"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14902"/>
                      </a:srgbClr>
                    </a:solidFill>
                  </a:tcPr>
                </a:tc>
                <a:extLst>
                  <a:ext uri="{0D108BD9-81ED-4DB2-BD59-A6C34878D82A}">
                    <a16:rowId xmlns:a16="http://schemas.microsoft.com/office/drawing/2014/main" val="345709384"/>
                  </a:ext>
                </a:extLst>
              </a:tr>
              <a:tr h="1442167">
                <a:tc>
                  <a:txBody>
                    <a:bodyPr/>
                    <a:lstStyle/>
                    <a:p>
                      <a:pPr algn="just"/>
                      <a:r>
                        <a:rPr lang="en-GB" sz="1300">
                          <a:solidFill>
                            <a:schemeClr val="tx1">
                              <a:lumMod val="85000"/>
                              <a:lumOff val="15000"/>
                            </a:schemeClr>
                          </a:solidFill>
                        </a:rPr>
                        <a:t>Tesla </a:t>
                      </a:r>
                    </a:p>
                  </a:txBody>
                  <a:tcPr marL="185846" marR="111508" marT="111508" marB="111508" anchor="ctr">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30196"/>
                      </a:srgbClr>
                    </a:solidFill>
                  </a:tcPr>
                </a:tc>
                <a:tc>
                  <a:txBody>
                    <a:bodyPr/>
                    <a:lstStyle/>
                    <a:p>
                      <a:pPr algn="just"/>
                      <a:r>
                        <a:rPr lang="en-GB" sz="1300">
                          <a:solidFill>
                            <a:schemeClr val="tx1">
                              <a:lumMod val="85000"/>
                              <a:lumOff val="15000"/>
                            </a:schemeClr>
                          </a:solidFill>
                        </a:rPr>
                        <a:t>1.45</a:t>
                      </a:r>
                    </a:p>
                  </a:txBody>
                  <a:tcPr marL="185846" marR="111508" marT="111508" marB="111508"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30196"/>
                      </a:srgbClr>
                    </a:solidFill>
                  </a:tcPr>
                </a:tc>
                <a:tc>
                  <a:txBody>
                    <a:bodyPr/>
                    <a:lstStyle/>
                    <a:p>
                      <a:pPr algn="just"/>
                      <a:r>
                        <a:rPr lang="en-GB" sz="1300">
                          <a:solidFill>
                            <a:schemeClr val="tx1">
                              <a:lumMod val="85000"/>
                              <a:lumOff val="15000"/>
                            </a:schemeClr>
                          </a:solidFill>
                        </a:rPr>
                        <a:t>High volatility</a:t>
                      </a:r>
                    </a:p>
                  </a:txBody>
                  <a:tcPr marL="185846" marR="111508" marT="111508" marB="111508"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30196"/>
                      </a:srgbClr>
                    </a:solidFill>
                  </a:tcPr>
                </a:tc>
                <a:tc>
                  <a:txBody>
                    <a:bodyPr/>
                    <a:lstStyle/>
                    <a:p>
                      <a:pPr algn="just"/>
                      <a:r>
                        <a:rPr lang="en-GB" sz="1300">
                          <a:solidFill>
                            <a:schemeClr val="tx1">
                              <a:lumMod val="85000"/>
                              <a:lumOff val="15000"/>
                            </a:schemeClr>
                          </a:solidFill>
                        </a:rPr>
                        <a:t>Moves 45% more than the market, offering higher risk and return.</a:t>
                      </a:r>
                    </a:p>
                  </a:txBody>
                  <a:tcPr marL="185846" marR="111508" marT="111508" marB="111508" anchor="ctr">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lnTlToBr w="12700" cmpd="sng">
                      <a:noFill/>
                      <a:prstDash val="solid"/>
                    </a:lnTlToBr>
                    <a:lnBlToTr w="12700" cmpd="sng">
                      <a:noFill/>
                      <a:prstDash val="solid"/>
                    </a:lnBlToTr>
                    <a:solidFill>
                      <a:srgbClr val="878E8B">
                        <a:alpha val="30196"/>
                      </a:srgbClr>
                    </a:solidFill>
                  </a:tcPr>
                </a:tc>
                <a:extLst>
                  <a:ext uri="{0D108BD9-81ED-4DB2-BD59-A6C34878D82A}">
                    <a16:rowId xmlns:a16="http://schemas.microsoft.com/office/drawing/2014/main" val="3833746304"/>
                  </a:ext>
                </a:extLst>
              </a:tr>
              <a:tr h="1243931">
                <a:tc>
                  <a:txBody>
                    <a:bodyPr/>
                    <a:lstStyle/>
                    <a:p>
                      <a:pPr algn="just"/>
                      <a:r>
                        <a:rPr lang="en-GB" sz="1300">
                          <a:solidFill>
                            <a:schemeClr val="tx1">
                              <a:lumMod val="85000"/>
                              <a:lumOff val="15000"/>
                            </a:schemeClr>
                          </a:solidFill>
                        </a:rPr>
                        <a:t>Apple </a:t>
                      </a:r>
                    </a:p>
                  </a:txBody>
                  <a:tcPr marL="185846" marR="111508" marT="111508" marB="111508" anchor="ctr">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lnTlToBr w="12700" cmpd="sng">
                      <a:noFill/>
                      <a:prstDash val="solid"/>
                    </a:lnTlToBr>
                    <a:lnBlToTr w="12700" cmpd="sng">
                      <a:noFill/>
                      <a:prstDash val="solid"/>
                    </a:lnBlToTr>
                    <a:solidFill>
                      <a:srgbClr val="878E8B">
                        <a:alpha val="14902"/>
                      </a:srgbClr>
                    </a:solidFill>
                  </a:tcPr>
                </a:tc>
                <a:tc>
                  <a:txBody>
                    <a:bodyPr/>
                    <a:lstStyle/>
                    <a:p>
                      <a:pPr algn="just"/>
                      <a:r>
                        <a:rPr lang="en-GB" sz="1300">
                          <a:solidFill>
                            <a:schemeClr val="tx1">
                              <a:lumMod val="85000"/>
                              <a:lumOff val="15000"/>
                            </a:schemeClr>
                          </a:solidFill>
                        </a:rPr>
                        <a:t>1.23</a:t>
                      </a:r>
                    </a:p>
                  </a:txBody>
                  <a:tcPr marL="185846" marR="111508" marT="111508" marB="111508"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lnTlToBr w="12700" cmpd="sng">
                      <a:noFill/>
                      <a:prstDash val="solid"/>
                    </a:lnTlToBr>
                    <a:lnBlToTr w="12700" cmpd="sng">
                      <a:noFill/>
                      <a:prstDash val="solid"/>
                    </a:lnBlToTr>
                    <a:solidFill>
                      <a:srgbClr val="878E8B">
                        <a:alpha val="14902"/>
                      </a:srgbClr>
                    </a:solidFill>
                  </a:tcPr>
                </a:tc>
                <a:tc>
                  <a:txBody>
                    <a:bodyPr/>
                    <a:lstStyle/>
                    <a:p>
                      <a:pPr algn="just"/>
                      <a:r>
                        <a:rPr lang="en-GB" sz="1300">
                          <a:solidFill>
                            <a:schemeClr val="tx1">
                              <a:lumMod val="85000"/>
                              <a:lumOff val="15000"/>
                            </a:schemeClr>
                          </a:solidFill>
                        </a:rPr>
                        <a:t>Slightly more volatile</a:t>
                      </a:r>
                    </a:p>
                  </a:txBody>
                  <a:tcPr marL="185846" marR="111508" marT="111508" marB="111508" anchor="ctr">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lnTlToBr w="12700" cmpd="sng">
                      <a:noFill/>
                      <a:prstDash val="solid"/>
                    </a:lnTlToBr>
                    <a:lnBlToTr w="12700" cmpd="sng">
                      <a:noFill/>
                      <a:prstDash val="solid"/>
                    </a:lnBlToTr>
                    <a:solidFill>
                      <a:srgbClr val="878E8B">
                        <a:alpha val="14902"/>
                      </a:srgbClr>
                    </a:solidFill>
                  </a:tcPr>
                </a:tc>
                <a:tc>
                  <a:txBody>
                    <a:bodyPr/>
                    <a:lstStyle/>
                    <a:p>
                      <a:pPr algn="just"/>
                      <a:r>
                        <a:rPr lang="en-GB" sz="1300">
                          <a:solidFill>
                            <a:schemeClr val="tx1">
                              <a:lumMod val="85000"/>
                              <a:lumOff val="15000"/>
                            </a:schemeClr>
                          </a:solidFill>
                        </a:rPr>
                        <a:t>Moves 23% more than the market, moderate risk and reward.</a:t>
                      </a:r>
                    </a:p>
                  </a:txBody>
                  <a:tcPr marL="185846" marR="111508" marT="111508" marB="111508" anchor="ctr">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lnTlToBr w="12700" cmpd="sng">
                      <a:noFill/>
                      <a:prstDash val="solid"/>
                    </a:lnTlToBr>
                    <a:lnBlToTr w="12700" cmpd="sng">
                      <a:noFill/>
                      <a:prstDash val="solid"/>
                    </a:lnBlToTr>
                    <a:solidFill>
                      <a:srgbClr val="878E8B">
                        <a:alpha val="14902"/>
                      </a:srgbClr>
                    </a:solidFill>
                  </a:tcPr>
                </a:tc>
                <a:extLst>
                  <a:ext uri="{0D108BD9-81ED-4DB2-BD59-A6C34878D82A}">
                    <a16:rowId xmlns:a16="http://schemas.microsoft.com/office/drawing/2014/main" val="776091503"/>
                  </a:ext>
                </a:extLst>
              </a:tr>
            </a:tbl>
          </a:graphicData>
        </a:graphic>
      </p:graphicFrame>
    </p:spTree>
    <p:extLst>
      <p:ext uri="{BB962C8B-B14F-4D97-AF65-F5344CB8AC3E}">
        <p14:creationId xmlns:p14="http://schemas.microsoft.com/office/powerpoint/2010/main" val="512937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E01303F2-54F2-925F-B08C-04173BDC64BF}"/>
              </a:ext>
            </a:extLst>
          </p:cNvPr>
          <p:cNvPicPr>
            <a:picLocks noChangeAspect="1"/>
          </p:cNvPicPr>
          <p:nvPr/>
        </p:nvPicPr>
        <p:blipFill>
          <a:blip r:embed="rId2">
            <a:duotone>
              <a:prstClr val="black"/>
              <a:schemeClr val="tx2">
                <a:tint val="45000"/>
                <a:satMod val="400000"/>
              </a:schemeClr>
            </a:duotone>
            <a:alphaModFix amt="25000"/>
          </a:blip>
          <a:srcRect t="6810" b="8920"/>
          <a:stretch/>
        </p:blipFill>
        <p:spPr>
          <a:xfrm>
            <a:off x="20" y="10"/>
            <a:ext cx="12191980" cy="6857990"/>
          </a:xfrm>
          <a:prstGeom prst="rect">
            <a:avLst/>
          </a:prstGeom>
        </p:spPr>
      </p:pic>
      <p:sp>
        <p:nvSpPr>
          <p:cNvPr id="6" name="TextBox 5">
            <a:extLst>
              <a:ext uri="{FF2B5EF4-FFF2-40B4-BE49-F238E27FC236}">
                <a16:creationId xmlns:a16="http://schemas.microsoft.com/office/drawing/2014/main" id="{91014037-01F5-A523-A9FC-DF84E9349EBD}"/>
              </a:ext>
            </a:extLst>
          </p:cNvPr>
          <p:cNvSpPr txBox="1"/>
          <p:nvPr/>
        </p:nvSpPr>
        <p:spPr>
          <a:xfrm>
            <a:off x="838200" y="514313"/>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atin typeface="+mj-lt"/>
                <a:ea typeface="+mj-ea"/>
                <a:cs typeface="+mj-cs"/>
              </a:rPr>
              <a:t>CONCLUSION</a:t>
            </a:r>
          </a:p>
        </p:txBody>
      </p:sp>
      <p:graphicFrame>
        <p:nvGraphicFramePr>
          <p:cNvPr id="28" name="TextBox 1">
            <a:extLst>
              <a:ext uri="{FF2B5EF4-FFF2-40B4-BE49-F238E27FC236}">
                <a16:creationId xmlns:a16="http://schemas.microsoft.com/office/drawing/2014/main" id="{0DD6B62B-4606-3915-0090-FC2FE363701E}"/>
              </a:ext>
            </a:extLst>
          </p:cNvPr>
          <p:cNvGraphicFramePr/>
          <p:nvPr>
            <p:extLst>
              <p:ext uri="{D42A27DB-BD31-4B8C-83A1-F6EECF244321}">
                <p14:modId xmlns:p14="http://schemas.microsoft.com/office/powerpoint/2010/main" val="96358550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178712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B38811B-2727-0472-34C2-A740109A38AF}"/>
              </a:ext>
            </a:extLst>
          </p:cNvPr>
          <p:cNvSpPr txBox="1"/>
          <p:nvPr/>
        </p:nvSpPr>
        <p:spPr>
          <a:xfrm>
            <a:off x="553495" y="2596138"/>
            <a:ext cx="5229699" cy="3611844"/>
          </a:xfrm>
          <a:prstGeom prst="rect">
            <a:avLst/>
          </a:prstGeom>
          <a:ln>
            <a:solidFill>
              <a:schemeClr val="bg1"/>
            </a:solidFill>
          </a:ln>
        </p:spPr>
        <p:txBody>
          <a:bodyPr vert="horz" lIns="91440" tIns="45720" rIns="91440" bIns="45720" rtlCol="0">
            <a:normAutofit/>
          </a:bodyPr>
          <a:lstStyle/>
          <a:p>
            <a:pPr>
              <a:lnSpc>
                <a:spcPct val="90000"/>
              </a:lnSpc>
              <a:spcAft>
                <a:spcPts val="600"/>
              </a:spcAft>
            </a:pPr>
            <a:endParaRPr lang="en-US" sz="2000" b="1" dirty="0">
              <a:solidFill>
                <a:srgbClr val="1A2835"/>
              </a:solidFill>
            </a:endParaRPr>
          </a:p>
          <a:p>
            <a:pPr marL="285750" indent="-228600">
              <a:lnSpc>
                <a:spcPct val="90000"/>
              </a:lnSpc>
              <a:buFont typeface="Arial" panose="020B0604020202020204" pitchFamily="34" charset="0"/>
              <a:buChar char="•"/>
            </a:pPr>
            <a:r>
              <a:rPr lang="en-US" sz="2000" b="1" dirty="0">
                <a:solidFill>
                  <a:srgbClr val="1A2835"/>
                </a:solidFill>
              </a:rPr>
              <a:t>OVERVIEW</a:t>
            </a:r>
          </a:p>
          <a:p>
            <a:pPr marL="285750" indent="-228600">
              <a:lnSpc>
                <a:spcPct val="90000"/>
              </a:lnSpc>
              <a:buFont typeface="Arial" panose="020B0604020202020204" pitchFamily="34" charset="0"/>
              <a:buChar char="•"/>
            </a:pPr>
            <a:endParaRPr lang="en-US" sz="2000" b="1" dirty="0">
              <a:solidFill>
                <a:srgbClr val="1A2835"/>
              </a:solidFill>
            </a:endParaRPr>
          </a:p>
          <a:p>
            <a:pPr marL="285750" indent="-228600">
              <a:lnSpc>
                <a:spcPct val="90000"/>
              </a:lnSpc>
              <a:buFont typeface="Arial" panose="020B0604020202020204" pitchFamily="34" charset="0"/>
              <a:buChar char="•"/>
            </a:pPr>
            <a:r>
              <a:rPr lang="en-US" sz="2000" b="1" dirty="0">
                <a:solidFill>
                  <a:srgbClr val="1A2835"/>
                </a:solidFill>
              </a:rPr>
              <a:t>BUSINESS PROBLEM</a:t>
            </a:r>
          </a:p>
          <a:p>
            <a:pPr marL="57150">
              <a:lnSpc>
                <a:spcPct val="90000"/>
              </a:lnSpc>
            </a:pPr>
            <a:endParaRPr lang="en-US" sz="2000" b="1" dirty="0">
              <a:solidFill>
                <a:srgbClr val="1A2835"/>
              </a:solidFill>
            </a:endParaRPr>
          </a:p>
          <a:p>
            <a:pPr marL="285750" indent="-228600">
              <a:lnSpc>
                <a:spcPct val="90000"/>
              </a:lnSpc>
              <a:buFont typeface="Arial" panose="020B0604020202020204" pitchFamily="34" charset="0"/>
              <a:buChar char="•"/>
            </a:pPr>
            <a:r>
              <a:rPr lang="en-US" sz="2000" b="1" dirty="0">
                <a:solidFill>
                  <a:srgbClr val="1A2835"/>
                </a:solidFill>
              </a:rPr>
              <a:t>DESCRIPTIVE ANALYSIS</a:t>
            </a:r>
          </a:p>
          <a:p>
            <a:pPr marL="57150">
              <a:lnSpc>
                <a:spcPct val="90000"/>
              </a:lnSpc>
            </a:pPr>
            <a:endParaRPr lang="en-US" sz="2000" b="1" dirty="0">
              <a:solidFill>
                <a:srgbClr val="1A2835"/>
              </a:solidFill>
            </a:endParaRPr>
          </a:p>
          <a:p>
            <a:pPr marL="285750" indent="-228600">
              <a:lnSpc>
                <a:spcPct val="90000"/>
              </a:lnSpc>
              <a:buFont typeface="Arial" panose="020B0604020202020204" pitchFamily="34" charset="0"/>
              <a:buChar char="•"/>
            </a:pPr>
            <a:r>
              <a:rPr lang="en-US" sz="2000" b="1" dirty="0">
                <a:solidFill>
                  <a:srgbClr val="1A2835"/>
                </a:solidFill>
              </a:rPr>
              <a:t>TREND EXPLORATION &amp; VISUALASTIONS</a:t>
            </a:r>
          </a:p>
          <a:p>
            <a:pPr marL="57150">
              <a:lnSpc>
                <a:spcPct val="90000"/>
              </a:lnSpc>
            </a:pPr>
            <a:endParaRPr lang="en-US" sz="2000" b="1" dirty="0">
              <a:solidFill>
                <a:srgbClr val="1A2835"/>
              </a:solidFill>
            </a:endParaRPr>
          </a:p>
          <a:p>
            <a:pPr marL="285750" indent="-228600">
              <a:lnSpc>
                <a:spcPct val="90000"/>
              </a:lnSpc>
              <a:buFont typeface="Arial" panose="020B0604020202020204" pitchFamily="34" charset="0"/>
              <a:buChar char="•"/>
            </a:pPr>
            <a:r>
              <a:rPr lang="en-US" sz="2000" b="1" dirty="0">
                <a:solidFill>
                  <a:srgbClr val="1A2835"/>
                </a:solidFill>
              </a:rPr>
              <a:t>CONCLUSIONS</a:t>
            </a:r>
          </a:p>
          <a:p>
            <a:pPr marL="285750" indent="-228600">
              <a:lnSpc>
                <a:spcPct val="90000"/>
              </a:lnSpc>
              <a:buFont typeface="Arial" panose="020B0604020202020204" pitchFamily="34" charset="0"/>
              <a:buChar char="•"/>
            </a:pPr>
            <a:endParaRPr lang="en-US" sz="2000" b="1" dirty="0">
              <a:solidFill>
                <a:srgbClr val="1A2835"/>
              </a:solidFill>
            </a:endParaRPr>
          </a:p>
          <a:p>
            <a:pPr marL="285750" indent="-228600">
              <a:lnSpc>
                <a:spcPct val="90000"/>
              </a:lnSpc>
              <a:buFont typeface="Arial" panose="020B0604020202020204" pitchFamily="34" charset="0"/>
              <a:buChar char="•"/>
            </a:pPr>
            <a:r>
              <a:rPr lang="en-US" sz="2000" b="1" dirty="0">
                <a:solidFill>
                  <a:srgbClr val="1A2835"/>
                </a:solidFill>
              </a:rPr>
              <a:t>RECOMMENDATIONS</a:t>
            </a:r>
          </a:p>
          <a:p>
            <a:pPr indent="-228600">
              <a:lnSpc>
                <a:spcPct val="90000"/>
              </a:lnSpc>
              <a:spcAft>
                <a:spcPts val="600"/>
              </a:spcAft>
              <a:buFont typeface="Arial" panose="020B0604020202020204" pitchFamily="34" charset="0"/>
              <a:buChar char="•"/>
            </a:pPr>
            <a:endParaRPr lang="en-US" sz="2200" b="1" dirty="0"/>
          </a:p>
        </p:txBody>
      </p:sp>
      <p:pic>
        <p:nvPicPr>
          <p:cNvPr id="7" name="Picture 6" descr="A magnifying glass on a graph&#10;&#10;Description automatically generated">
            <a:extLst>
              <a:ext uri="{FF2B5EF4-FFF2-40B4-BE49-F238E27FC236}">
                <a16:creationId xmlns:a16="http://schemas.microsoft.com/office/drawing/2014/main" id="{BF9420CC-6D2A-6015-8916-8C27237F73B0}"/>
              </a:ext>
            </a:extLst>
          </p:cNvPr>
          <p:cNvPicPr>
            <a:picLocks noChangeAspect="1"/>
          </p:cNvPicPr>
          <p:nvPr/>
        </p:nvPicPr>
        <p:blipFill>
          <a:blip r:embed="rId2">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TextBox 7">
            <a:extLst>
              <a:ext uri="{FF2B5EF4-FFF2-40B4-BE49-F238E27FC236}">
                <a16:creationId xmlns:a16="http://schemas.microsoft.com/office/drawing/2014/main" id="{E644E0A7-C7AE-4E79-1A10-6AC84130E3ED}"/>
              </a:ext>
            </a:extLst>
          </p:cNvPr>
          <p:cNvSpPr txBox="1"/>
          <p:nvPr/>
        </p:nvSpPr>
        <p:spPr>
          <a:xfrm>
            <a:off x="553495" y="1964408"/>
            <a:ext cx="3902753" cy="861774"/>
          </a:xfrm>
          <a:prstGeom prst="rect">
            <a:avLst/>
          </a:prstGeom>
          <a:noFill/>
        </p:spPr>
        <p:txBody>
          <a:bodyPr wrap="square" rtlCol="0">
            <a:spAutoFit/>
          </a:bodyPr>
          <a:lstStyle/>
          <a:p>
            <a:r>
              <a:rPr lang="en-US" sz="3200" b="1" dirty="0">
                <a:solidFill>
                  <a:srgbClr val="1A2835"/>
                </a:solidFill>
              </a:rPr>
              <a:t>TABLE OF CONTENTS</a:t>
            </a:r>
          </a:p>
          <a:p>
            <a:endParaRPr lang="en-GB" dirty="0">
              <a:solidFill>
                <a:srgbClr val="1A2835"/>
              </a:solidFill>
            </a:endParaRPr>
          </a:p>
        </p:txBody>
      </p:sp>
    </p:spTree>
    <p:extLst>
      <p:ext uri="{BB962C8B-B14F-4D97-AF65-F5344CB8AC3E}">
        <p14:creationId xmlns:p14="http://schemas.microsoft.com/office/powerpoint/2010/main" val="1356026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7" name="Picture 86" descr="Blur blurry blue and white lights&#10;&#10;Description automatically generated">
            <a:extLst>
              <a:ext uri="{FF2B5EF4-FFF2-40B4-BE49-F238E27FC236}">
                <a16:creationId xmlns:a16="http://schemas.microsoft.com/office/drawing/2014/main" id="{E195968D-1F26-3F7E-F51D-0679EF4338C9}"/>
              </a:ext>
            </a:extLst>
          </p:cNvPr>
          <p:cNvPicPr>
            <a:picLocks noChangeAspect="1"/>
          </p:cNvPicPr>
          <p:nvPr/>
        </p:nvPicPr>
        <p:blipFill>
          <a:blip r:embed="rId2">
            <a:duotone>
              <a:schemeClr val="bg2">
                <a:shade val="45000"/>
                <a:satMod val="135000"/>
              </a:schemeClr>
              <a:prstClr val="white"/>
            </a:duotone>
          </a:blip>
          <a:srcRect t="19122" r="9091" b="4270"/>
          <a:stretch/>
        </p:blipFill>
        <p:spPr>
          <a:xfrm>
            <a:off x="20" y="10"/>
            <a:ext cx="12191980" cy="6857990"/>
          </a:xfrm>
          <a:prstGeom prst="rect">
            <a:avLst/>
          </a:prstGeom>
        </p:spPr>
      </p:pic>
      <p:sp>
        <p:nvSpPr>
          <p:cNvPr id="96" name="Rectangle 9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A396DB4-6796-3537-3B3B-7B586010FFFF}"/>
              </a:ext>
            </a:extLst>
          </p:cNvPr>
          <p:cNvSpPr txBox="1"/>
          <p:nvPr/>
        </p:nvSpPr>
        <p:spPr>
          <a:xfrm>
            <a:off x="838200" y="1045609"/>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atin typeface="+mj-lt"/>
                <a:ea typeface="+mj-ea"/>
                <a:cs typeface="+mj-cs"/>
              </a:rPr>
              <a:t>RECOMMENDATIONS</a:t>
            </a:r>
          </a:p>
          <a:p>
            <a:pPr>
              <a:lnSpc>
                <a:spcPct val="90000"/>
              </a:lnSpc>
              <a:spcBef>
                <a:spcPct val="0"/>
              </a:spcBef>
              <a:spcAft>
                <a:spcPts val="600"/>
              </a:spcAft>
            </a:pPr>
            <a:endParaRPr kumimoji="0" lang="en-US" altLang="en-US" sz="4400" b="1" i="0" u="none" strike="noStrike" cap="none" normalizeH="0" baseline="0" dirty="0">
              <a:ln>
                <a:noFill/>
              </a:ln>
              <a:effectLst/>
              <a:latin typeface="+mj-lt"/>
              <a:ea typeface="+mj-ea"/>
              <a:cs typeface="+mj-cs"/>
            </a:endParaRPr>
          </a:p>
          <a:p>
            <a:pPr>
              <a:lnSpc>
                <a:spcPct val="90000"/>
              </a:lnSpc>
              <a:spcBef>
                <a:spcPct val="0"/>
              </a:spcBef>
              <a:spcAft>
                <a:spcPts val="600"/>
              </a:spcAft>
            </a:pPr>
            <a:endParaRPr lang="en-US" sz="4400" b="1" dirty="0">
              <a:latin typeface="+mj-lt"/>
              <a:ea typeface="+mj-ea"/>
              <a:cs typeface="+mj-cs"/>
            </a:endParaRPr>
          </a:p>
        </p:txBody>
      </p:sp>
      <p:graphicFrame>
        <p:nvGraphicFramePr>
          <p:cNvPr id="49" name="TextBox 1">
            <a:extLst>
              <a:ext uri="{FF2B5EF4-FFF2-40B4-BE49-F238E27FC236}">
                <a16:creationId xmlns:a16="http://schemas.microsoft.com/office/drawing/2014/main" id="{2F23D80F-90D4-969B-7A95-1832ECA60532}"/>
              </a:ext>
            </a:extLst>
          </p:cNvPr>
          <p:cNvGraphicFramePr/>
          <p:nvPr>
            <p:extLst>
              <p:ext uri="{D42A27DB-BD31-4B8C-83A1-F6EECF244321}">
                <p14:modId xmlns:p14="http://schemas.microsoft.com/office/powerpoint/2010/main" val="254409712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1614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3666EF9-2BC8-9018-A8CB-B52C96FAA3CF}"/>
              </a:ext>
            </a:extLst>
          </p:cNvPr>
          <p:cNvSpPr txBox="1"/>
          <p:nvPr/>
        </p:nvSpPr>
        <p:spPr>
          <a:xfrm>
            <a:off x="1966912" y="5585769"/>
            <a:ext cx="8258176" cy="631825"/>
          </a:xfrm>
          <a:prstGeom prst="rect">
            <a:avLst/>
          </a:prstGeom>
        </p:spPr>
        <p:txBody>
          <a:bodyPr vert="horz" lIns="91440" tIns="45720" rIns="91440" bIns="45720" rtlCol="0" anchor="ctr">
            <a:normAutofit/>
          </a:bodyPr>
          <a:lstStyle/>
          <a:p>
            <a:pPr algn="ctr">
              <a:lnSpc>
                <a:spcPct val="90000"/>
              </a:lnSpc>
              <a:spcBef>
                <a:spcPts val="1000"/>
              </a:spcBef>
            </a:pPr>
            <a:r>
              <a:rPr lang="en-US" sz="2000" kern="1200" dirty="0">
                <a:solidFill>
                  <a:schemeClr val="tx1"/>
                </a:solidFill>
                <a:latin typeface="+mn-lt"/>
                <a:ea typeface="+mn-ea"/>
                <a:cs typeface="+mn-cs"/>
              </a:rPr>
              <a:t>Parita.hirpara1496@gmail.com</a:t>
            </a:r>
          </a:p>
        </p:txBody>
      </p:sp>
      <p:sp>
        <p:nvSpPr>
          <p:cNvPr id="18" name="Rectangle 17">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07CF4D9-124E-3E50-BAB6-23118A8F63E5}"/>
              </a:ext>
            </a:extLst>
          </p:cNvPr>
          <p:cNvSpPr txBox="1"/>
          <p:nvPr/>
        </p:nvSpPr>
        <p:spPr>
          <a:xfrm>
            <a:off x="4192772" y="4879459"/>
            <a:ext cx="3806456" cy="369332"/>
          </a:xfrm>
          <a:prstGeom prst="rect">
            <a:avLst/>
          </a:prstGeom>
          <a:noFill/>
        </p:spPr>
        <p:txBody>
          <a:bodyPr wrap="square" rtlCol="0">
            <a:spAutoFit/>
          </a:bodyPr>
          <a:lstStyle/>
          <a:p>
            <a:pPr algn="ctr">
              <a:spcAft>
                <a:spcPts val="600"/>
              </a:spcAft>
            </a:pPr>
            <a:r>
              <a:rPr lang="en-GB" b="1" dirty="0"/>
              <a:t>THANK YOU</a:t>
            </a:r>
          </a:p>
        </p:txBody>
      </p:sp>
    </p:spTree>
    <p:extLst>
      <p:ext uri="{BB962C8B-B14F-4D97-AF65-F5344CB8AC3E}">
        <p14:creationId xmlns:p14="http://schemas.microsoft.com/office/powerpoint/2010/main" val="3794151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blue and black background with lines and lines&#10;&#10;Description automatically generated with medium confidence">
            <a:extLst>
              <a:ext uri="{FF2B5EF4-FFF2-40B4-BE49-F238E27FC236}">
                <a16:creationId xmlns:a16="http://schemas.microsoft.com/office/drawing/2014/main" id="{8785A8EF-49D4-01D9-0C07-8785192D17A2}"/>
              </a:ext>
            </a:extLst>
          </p:cNvPr>
          <p:cNvPicPr>
            <a:picLocks noChangeAspect="1"/>
          </p:cNvPicPr>
          <p:nvPr/>
        </p:nvPicPr>
        <p:blipFill>
          <a:blip r:embed="rId2"/>
          <a:srcRect t="40615"/>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1" name="TextBox 10">
            <a:extLst>
              <a:ext uri="{FF2B5EF4-FFF2-40B4-BE49-F238E27FC236}">
                <a16:creationId xmlns:a16="http://schemas.microsoft.com/office/drawing/2014/main" id="{8707561C-A76A-5978-A075-9281CF95F323}"/>
              </a:ext>
            </a:extLst>
          </p:cNvPr>
          <p:cNvSpPr txBox="1"/>
          <p:nvPr/>
        </p:nvSpPr>
        <p:spPr>
          <a:xfrm>
            <a:off x="453953" y="3826833"/>
            <a:ext cx="1874577" cy="503480"/>
          </a:xfrm>
          <a:prstGeom prst="rect">
            <a:avLst/>
          </a:prstGeom>
        </p:spPr>
        <p:txBody>
          <a:bodyPr vert="horz" lIns="91440" tIns="45720" rIns="91440" bIns="45720" rtlCol="0" anchor="ctr">
            <a:noAutofit/>
          </a:bodyPr>
          <a:lstStyle/>
          <a:p>
            <a:pPr algn="just">
              <a:lnSpc>
                <a:spcPct val="90000"/>
              </a:lnSpc>
              <a:spcAft>
                <a:spcPts val="600"/>
              </a:spcAft>
            </a:pPr>
            <a:r>
              <a:rPr lang="en-US" sz="2400" b="1" dirty="0">
                <a:solidFill>
                  <a:srgbClr val="1171A5"/>
                </a:solidFill>
              </a:rPr>
              <a:t>OVERVIEW</a:t>
            </a:r>
          </a:p>
        </p:txBody>
      </p:sp>
      <p:graphicFrame>
        <p:nvGraphicFramePr>
          <p:cNvPr id="15" name="TextBox 7">
            <a:extLst>
              <a:ext uri="{FF2B5EF4-FFF2-40B4-BE49-F238E27FC236}">
                <a16:creationId xmlns:a16="http://schemas.microsoft.com/office/drawing/2014/main" id="{45195628-35F7-4FB8-B8D8-65467FD2CACA}"/>
              </a:ext>
            </a:extLst>
          </p:cNvPr>
          <p:cNvGraphicFramePr/>
          <p:nvPr>
            <p:extLst>
              <p:ext uri="{D42A27DB-BD31-4B8C-83A1-F6EECF244321}">
                <p14:modId xmlns:p14="http://schemas.microsoft.com/office/powerpoint/2010/main" val="1203494742"/>
              </p:ext>
            </p:extLst>
          </p:nvPr>
        </p:nvGraphicFramePr>
        <p:xfrm>
          <a:off x="453953" y="4330313"/>
          <a:ext cx="11443880" cy="22009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14241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magnifying glass on a graph&#10;&#10;Description automatically generated">
            <a:extLst>
              <a:ext uri="{FF2B5EF4-FFF2-40B4-BE49-F238E27FC236}">
                <a16:creationId xmlns:a16="http://schemas.microsoft.com/office/drawing/2014/main" id="{BF9420CC-6D2A-6015-8916-8C27237F73B0}"/>
              </a:ext>
            </a:extLst>
          </p:cNvPr>
          <p:cNvPicPr>
            <a:picLocks noChangeAspect="1"/>
          </p:cNvPicPr>
          <p:nvPr/>
        </p:nvPicPr>
        <p:blipFill>
          <a:blip r:embed="rId2">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TextBox 7">
            <a:extLst>
              <a:ext uri="{FF2B5EF4-FFF2-40B4-BE49-F238E27FC236}">
                <a16:creationId xmlns:a16="http://schemas.microsoft.com/office/drawing/2014/main" id="{E644E0A7-C7AE-4E79-1A10-6AC84130E3ED}"/>
              </a:ext>
            </a:extLst>
          </p:cNvPr>
          <p:cNvSpPr txBox="1"/>
          <p:nvPr/>
        </p:nvSpPr>
        <p:spPr>
          <a:xfrm>
            <a:off x="553491" y="1819184"/>
            <a:ext cx="3902753" cy="461665"/>
          </a:xfrm>
          <a:prstGeom prst="rect">
            <a:avLst/>
          </a:prstGeom>
          <a:noFill/>
        </p:spPr>
        <p:txBody>
          <a:bodyPr wrap="square" rtlCol="0">
            <a:spAutoFit/>
          </a:bodyPr>
          <a:lstStyle/>
          <a:p>
            <a:r>
              <a:rPr lang="en-GB" sz="2400" b="1" dirty="0">
                <a:solidFill>
                  <a:srgbClr val="0E3033"/>
                </a:solidFill>
              </a:rPr>
              <a:t>BUSINESS PROBLEM</a:t>
            </a:r>
          </a:p>
        </p:txBody>
      </p:sp>
      <p:sp>
        <p:nvSpPr>
          <p:cNvPr id="3" name="TextBox 2">
            <a:extLst>
              <a:ext uri="{FF2B5EF4-FFF2-40B4-BE49-F238E27FC236}">
                <a16:creationId xmlns:a16="http://schemas.microsoft.com/office/drawing/2014/main" id="{9F9E5DDD-36A4-DCBE-8466-D5E84FE7D189}"/>
              </a:ext>
            </a:extLst>
          </p:cNvPr>
          <p:cNvSpPr txBox="1"/>
          <p:nvPr/>
        </p:nvSpPr>
        <p:spPr>
          <a:xfrm>
            <a:off x="553491" y="2776758"/>
            <a:ext cx="4284319" cy="3693319"/>
          </a:xfrm>
          <a:prstGeom prst="rect">
            <a:avLst/>
          </a:prstGeom>
          <a:noFill/>
        </p:spPr>
        <p:txBody>
          <a:bodyPr wrap="square">
            <a:spAutoFit/>
          </a:bodyPr>
          <a:lstStyle/>
          <a:p>
            <a:pPr algn="just"/>
            <a:r>
              <a:rPr lang="en-GB" dirty="0"/>
              <a:t>This analysis examines the livestock data of Microsoft, Apple, and Tesla, sourced from Yahoo Finance, covering daily values from </a:t>
            </a:r>
            <a:r>
              <a:rPr lang="en-GB" b="1" dirty="0"/>
              <a:t>2018 to 2023</a:t>
            </a:r>
            <a:r>
              <a:rPr lang="en-GB" dirty="0"/>
              <a:t> alongside S&amp;P 500 data. The dataset includes the percentage change in stock values, labelled as %change. Using the Capital Asset Pricing Model, we will calculate the Beta coefficient through regression analysis of each stock's excess returns against the S&amp;P 500 returns. This Beta value indicates relative risk; higher Betas suggest greater risk and the potential for higher returns.</a:t>
            </a:r>
          </a:p>
        </p:txBody>
      </p:sp>
    </p:spTree>
    <p:extLst>
      <p:ext uri="{BB962C8B-B14F-4D97-AF65-F5344CB8AC3E}">
        <p14:creationId xmlns:p14="http://schemas.microsoft.com/office/powerpoint/2010/main" val="4022012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51" name="Rectangle 5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9B5CAC7-72EA-EDB0-6F2F-C588DF46DB22}"/>
              </a:ext>
            </a:extLst>
          </p:cNvPr>
          <p:cNvSpPr txBox="1"/>
          <p:nvPr/>
        </p:nvSpPr>
        <p:spPr>
          <a:xfrm>
            <a:off x="534806" y="330740"/>
            <a:ext cx="5327370" cy="162452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ea typeface="+mj-ea"/>
                <a:cs typeface="+mj-cs"/>
              </a:rPr>
              <a:t>DESCRIPTIVE ANALYSIS</a:t>
            </a:r>
          </a:p>
        </p:txBody>
      </p:sp>
      <p:pic>
        <p:nvPicPr>
          <p:cNvPr id="6" name="Picture 5" descr="A globe with a graph and lines&#10;&#10;Description automatically generated with medium confidence">
            <a:extLst>
              <a:ext uri="{FF2B5EF4-FFF2-40B4-BE49-F238E27FC236}">
                <a16:creationId xmlns:a16="http://schemas.microsoft.com/office/drawing/2014/main" id="{4AC4BDE2-B3E7-13E5-F2EF-E4DB75DAD360}"/>
              </a:ext>
            </a:extLst>
          </p:cNvPr>
          <p:cNvPicPr>
            <a:picLocks noChangeAspect="1"/>
          </p:cNvPicPr>
          <p:nvPr/>
        </p:nvPicPr>
        <p:blipFill>
          <a:blip r:embed="rId2">
            <a:extLst>
              <a:ext uri="{28A0092B-C50C-407E-A947-70E740481C1C}">
                <a14:useLocalDpi xmlns:a14="http://schemas.microsoft.com/office/drawing/2010/main" val="0"/>
              </a:ext>
            </a:extLst>
          </a:blip>
          <a:srcRect l="20411" r="20411"/>
          <a:stretch/>
        </p:blipFill>
        <p:spPr>
          <a:xfrm>
            <a:off x="6096000" y="1"/>
            <a:ext cx="6102825" cy="6858000"/>
          </a:xfrm>
          <a:prstGeom prst="rect">
            <a:avLst/>
          </a:prstGeom>
        </p:spPr>
      </p:pic>
      <p:graphicFrame>
        <p:nvGraphicFramePr>
          <p:cNvPr id="36" name="TextBox 11">
            <a:extLst>
              <a:ext uri="{FF2B5EF4-FFF2-40B4-BE49-F238E27FC236}">
                <a16:creationId xmlns:a16="http://schemas.microsoft.com/office/drawing/2014/main" id="{3BE2CBC6-4EA4-1ED0-F183-C0722631E8D7}"/>
              </a:ext>
            </a:extLst>
          </p:cNvPr>
          <p:cNvGraphicFramePr/>
          <p:nvPr>
            <p:extLst>
              <p:ext uri="{D42A27DB-BD31-4B8C-83A1-F6EECF244321}">
                <p14:modId xmlns:p14="http://schemas.microsoft.com/office/powerpoint/2010/main" val="2309398525"/>
              </p:ext>
            </p:extLst>
          </p:nvPr>
        </p:nvGraphicFramePr>
        <p:xfrm>
          <a:off x="-13651" y="2285999"/>
          <a:ext cx="6102824" cy="4572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4639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5" name="Rectangle 184">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6" name="Group 185">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87" name="Rectangle 18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0" name="Rectangle 18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7B6AF53-B878-EF65-E0A9-4866C885FC4C}"/>
              </a:ext>
            </a:extLst>
          </p:cNvPr>
          <p:cNvSpPr txBox="1"/>
          <p:nvPr/>
        </p:nvSpPr>
        <p:spPr>
          <a:xfrm>
            <a:off x="1043631" y="873940"/>
            <a:ext cx="5052369" cy="103578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300" kern="1200" dirty="0">
                <a:solidFill>
                  <a:schemeClr val="tx1"/>
                </a:solidFill>
                <a:ea typeface="+mj-ea"/>
                <a:cs typeface="+mj-cs"/>
              </a:rPr>
              <a:t>KEY METRICS IN OPENING STOCK PRICES ANALYSIS</a:t>
            </a:r>
          </a:p>
        </p:txBody>
      </p:sp>
      <p:sp>
        <p:nvSpPr>
          <p:cNvPr id="191" name="TextBox 190">
            <a:extLst>
              <a:ext uri="{FF2B5EF4-FFF2-40B4-BE49-F238E27FC236}">
                <a16:creationId xmlns:a16="http://schemas.microsoft.com/office/drawing/2014/main" id="{2EBA744E-EDCE-4CFE-96B5-3412BD7C6F7C}"/>
              </a:ext>
            </a:extLst>
          </p:cNvPr>
          <p:cNvSpPr txBox="1"/>
          <p:nvPr/>
        </p:nvSpPr>
        <p:spPr>
          <a:xfrm>
            <a:off x="195859" y="2524721"/>
            <a:ext cx="6116888" cy="3677123"/>
          </a:xfrm>
          <a:prstGeom prst="rect">
            <a:avLst/>
          </a:prstGeom>
        </p:spPr>
        <p:txBody>
          <a:bodyPr vert="horz" lIns="91440" tIns="45720" rIns="91440" bIns="45720" rtlCol="0" anchor="ctr">
            <a:noAutofit/>
          </a:bodyPr>
          <a:lstStyle/>
          <a:p>
            <a:pPr marL="342900" indent="-228600" algn="just">
              <a:lnSpc>
                <a:spcPct val="90000"/>
              </a:lnSpc>
              <a:spcAft>
                <a:spcPts val="600"/>
              </a:spcAft>
              <a:buFont typeface="Arial" panose="020B0604020202020204" pitchFamily="34" charset="0"/>
              <a:buChar char="•"/>
            </a:pPr>
            <a:r>
              <a:rPr kumimoji="0" lang="en-US" altLang="en-US" sz="1400" b="0" i="0" u="none" strike="noStrike" cap="none" normalizeH="0" baseline="0" dirty="0">
                <a:ln>
                  <a:noFill/>
                </a:ln>
                <a:effectLst/>
              </a:rPr>
              <a:t>The Opening Stock Prices Analysis examines the opening prices at which Apple, Tesla, and Microsoft traded from 2018 to 2023, with a particular emphasis on important metrics such as the opening price mean, median, and standard deviation.</a:t>
            </a:r>
          </a:p>
          <a:p>
            <a:pPr marL="342900" indent="-228600" algn="just">
              <a:lnSpc>
                <a:spcPct val="90000"/>
              </a:lnSpc>
              <a:spcAft>
                <a:spcPts val="600"/>
              </a:spcAft>
              <a:buFont typeface="Arial" panose="020B0604020202020204" pitchFamily="34" charset="0"/>
              <a:buChar char="•"/>
            </a:pPr>
            <a:r>
              <a:rPr kumimoji="0" lang="en-US" altLang="en-US" sz="1400" b="0" i="0" u="none" strike="noStrike" cap="none" normalizeH="0" baseline="0" dirty="0">
                <a:ln>
                  <a:noFill/>
                </a:ln>
                <a:effectLst/>
              </a:rPr>
              <a:t>An understanding of each company's market position and stock responses to economic situations can be gained from this analysis, which emphasizes trading behavior, stability, and volatility.</a:t>
            </a:r>
          </a:p>
          <a:p>
            <a:pPr marL="342900" indent="-228600" algn="just">
              <a:lnSpc>
                <a:spcPct val="90000"/>
              </a:lnSpc>
              <a:spcAft>
                <a:spcPts val="600"/>
              </a:spcAft>
              <a:buFont typeface="Arial" panose="020B0604020202020204" pitchFamily="34" charset="0"/>
              <a:buChar char="•"/>
            </a:pPr>
            <a:r>
              <a:rPr kumimoji="0" lang="en-US" altLang="en-US" sz="1400" b="0" i="0" u="none" strike="noStrike" cap="none" normalizeH="0" baseline="0" dirty="0">
                <a:ln>
                  <a:noFill/>
                </a:ln>
                <a:effectLst/>
              </a:rPr>
              <a:t>When mean opening prices from 2018 and 2023 are compared, it can be seen that Tesla  is leading with growth potential at </a:t>
            </a:r>
            <a:r>
              <a:rPr kumimoji="0" lang="en-US" altLang="en-US" sz="1400" b="1" i="0" u="none" strike="noStrike" cap="none" normalizeH="0" baseline="0" dirty="0">
                <a:ln>
                  <a:noFill/>
                </a:ln>
                <a:effectLst/>
              </a:rPr>
              <a:t>$131.90</a:t>
            </a:r>
            <a:r>
              <a:rPr kumimoji="0" lang="en-US" altLang="en-US" sz="1400" b="0" i="0" u="none" strike="noStrike" cap="none" normalizeH="0" baseline="0" dirty="0">
                <a:ln>
                  <a:noFill/>
                </a:ln>
                <a:effectLst/>
              </a:rPr>
              <a:t>, Microsoft is leading with strong market confidence at </a:t>
            </a:r>
            <a:r>
              <a:rPr kumimoji="0" lang="en-US" altLang="en-US" sz="1400" b="1" i="0" u="none" strike="noStrike" cap="none" normalizeH="0" baseline="0" dirty="0">
                <a:ln>
                  <a:noFill/>
                </a:ln>
                <a:effectLst/>
              </a:rPr>
              <a:t>$194.47</a:t>
            </a:r>
            <a:r>
              <a:rPr kumimoji="0" lang="en-US" altLang="en-US" sz="1400" b="0" i="0" u="none" strike="noStrike" cap="none" normalizeH="0" baseline="0" dirty="0">
                <a:ln>
                  <a:noFill/>
                </a:ln>
                <a:effectLst/>
              </a:rPr>
              <a:t>, Apple is showing steady demand at </a:t>
            </a:r>
            <a:r>
              <a:rPr kumimoji="0" lang="en-US" altLang="en-US" sz="1400" b="1" i="0" u="none" strike="noStrike" cap="none" normalizeH="0" baseline="0" dirty="0">
                <a:ln>
                  <a:noFill/>
                </a:ln>
                <a:effectLst/>
              </a:rPr>
              <a:t>$98.57</a:t>
            </a:r>
            <a:r>
              <a:rPr kumimoji="0" lang="en-US" altLang="en-US" sz="1400" b="0" i="0" u="none" strike="noStrike" cap="none" normalizeH="0" baseline="0" dirty="0">
                <a:ln>
                  <a:noFill/>
                </a:ln>
                <a:effectLst/>
              </a:rPr>
              <a:t>, and the S&amp;P 500's mean of </a:t>
            </a:r>
            <a:r>
              <a:rPr kumimoji="0" lang="en-US" altLang="en-US" sz="1400" b="1" i="0" u="none" strike="noStrike" cap="none" normalizeH="0" baseline="0" dirty="0">
                <a:ln>
                  <a:noFill/>
                </a:ln>
                <a:effectLst/>
              </a:rPr>
              <a:t>$3457.03 </a:t>
            </a:r>
            <a:r>
              <a:rPr kumimoji="0" lang="en-US" altLang="en-US" sz="1400" b="0" i="0" u="none" strike="noStrike" cap="none" normalizeH="0" baseline="0" dirty="0">
                <a:ln>
                  <a:noFill/>
                </a:ln>
                <a:effectLst/>
              </a:rPr>
              <a:t>is the benchmark for overall market performance.</a:t>
            </a:r>
            <a:endParaRPr lang="en-US" altLang="en-US" sz="1400" dirty="0"/>
          </a:p>
          <a:p>
            <a:pPr marL="342900" indent="-228600" algn="just">
              <a:lnSpc>
                <a:spcPct val="90000"/>
              </a:lnSpc>
              <a:spcAft>
                <a:spcPts val="600"/>
              </a:spcAft>
              <a:buFont typeface="Arial" panose="020B0604020202020204" pitchFamily="34" charset="0"/>
              <a:buChar char="•"/>
            </a:pPr>
            <a:r>
              <a:rPr lang="en-US" sz="1400" dirty="0"/>
              <a:t>The comparison of standard deviations from 2018 to 2023 shows varying volatility levels: Microsoft has a moderate volatility at </a:t>
            </a:r>
            <a:r>
              <a:rPr lang="en-US" sz="1400" b="1" dirty="0"/>
              <a:t>$74.23</a:t>
            </a:r>
            <a:r>
              <a:rPr lang="en-US" sz="1400" dirty="0"/>
              <a:t>; Tesla  exhibits higher volatility at </a:t>
            </a:r>
            <a:r>
              <a:rPr lang="en-US" sz="1400" b="1" dirty="0"/>
              <a:t>$117.17</a:t>
            </a:r>
            <a:r>
              <a:rPr lang="en-US" sz="1400" dirty="0"/>
              <a:t>; Apple  has the lowest volatility at </a:t>
            </a:r>
            <a:r>
              <a:rPr lang="en-US" sz="1400" b="1" dirty="0"/>
              <a:t>$46.18</a:t>
            </a:r>
            <a:r>
              <a:rPr lang="en-US" sz="1400" dirty="0"/>
              <a:t>, indicating stability; and the S&amp;P 500 shows the highest volatility at </a:t>
            </a:r>
            <a:r>
              <a:rPr lang="en-US" sz="1400" b="1" dirty="0"/>
              <a:t>$666.56</a:t>
            </a:r>
            <a:r>
              <a:rPr lang="en-US" sz="1400" dirty="0"/>
              <a:t>, reflecting significant overall market fluctuations. This highlights Tesla's greater risk compared to the more stable performance of Apple.</a:t>
            </a:r>
            <a:endParaRPr kumimoji="0" lang="en-US" altLang="en-US" sz="1400" b="0" i="0" u="none" strike="noStrike" cap="none" normalizeH="0" baseline="0" dirty="0">
              <a:ln>
                <a:noFill/>
              </a:ln>
              <a:effectLst/>
            </a:endParaRPr>
          </a:p>
        </p:txBody>
      </p:sp>
      <p:sp>
        <p:nvSpPr>
          <p:cNvPr id="192" name="Rectangle 191">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Straight Connector 19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32" name="Table 31">
            <a:extLst>
              <a:ext uri="{FF2B5EF4-FFF2-40B4-BE49-F238E27FC236}">
                <a16:creationId xmlns:a16="http://schemas.microsoft.com/office/drawing/2014/main" id="{452E266A-EADD-5EC1-E801-CFD15C30FB5C}"/>
              </a:ext>
            </a:extLst>
          </p:cNvPr>
          <p:cNvGraphicFramePr>
            <a:graphicFrameLocks noGrp="1"/>
          </p:cNvGraphicFramePr>
          <p:nvPr>
            <p:extLst>
              <p:ext uri="{D42A27DB-BD31-4B8C-83A1-F6EECF244321}">
                <p14:modId xmlns:p14="http://schemas.microsoft.com/office/powerpoint/2010/main" val="699516706"/>
              </p:ext>
            </p:extLst>
          </p:nvPr>
        </p:nvGraphicFramePr>
        <p:xfrm>
          <a:off x="6930493" y="1408383"/>
          <a:ext cx="4223254" cy="4101525"/>
        </p:xfrm>
        <a:graphic>
          <a:graphicData uri="http://schemas.openxmlformats.org/drawingml/2006/table">
            <a:tbl>
              <a:tblPr firstRow="1" bandRow="1">
                <a:noFill/>
                <a:tableStyleId>{5FD0F851-EC5A-4D38-B0AD-8093EC10F338}</a:tableStyleId>
              </a:tblPr>
              <a:tblGrid>
                <a:gridCol w="1451448">
                  <a:extLst>
                    <a:ext uri="{9D8B030D-6E8A-4147-A177-3AD203B41FA5}">
                      <a16:colId xmlns:a16="http://schemas.microsoft.com/office/drawing/2014/main" val="2631603326"/>
                    </a:ext>
                  </a:extLst>
                </a:gridCol>
                <a:gridCol w="677739">
                  <a:extLst>
                    <a:ext uri="{9D8B030D-6E8A-4147-A177-3AD203B41FA5}">
                      <a16:colId xmlns:a16="http://schemas.microsoft.com/office/drawing/2014/main" val="1966106537"/>
                    </a:ext>
                  </a:extLst>
                </a:gridCol>
                <a:gridCol w="677739">
                  <a:extLst>
                    <a:ext uri="{9D8B030D-6E8A-4147-A177-3AD203B41FA5}">
                      <a16:colId xmlns:a16="http://schemas.microsoft.com/office/drawing/2014/main" val="2384034874"/>
                    </a:ext>
                  </a:extLst>
                </a:gridCol>
                <a:gridCol w="677739">
                  <a:extLst>
                    <a:ext uri="{9D8B030D-6E8A-4147-A177-3AD203B41FA5}">
                      <a16:colId xmlns:a16="http://schemas.microsoft.com/office/drawing/2014/main" val="3448097762"/>
                    </a:ext>
                  </a:extLst>
                </a:gridCol>
                <a:gridCol w="738589">
                  <a:extLst>
                    <a:ext uri="{9D8B030D-6E8A-4147-A177-3AD203B41FA5}">
                      <a16:colId xmlns:a16="http://schemas.microsoft.com/office/drawing/2014/main" val="2638633828"/>
                    </a:ext>
                  </a:extLst>
                </a:gridCol>
              </a:tblGrid>
              <a:tr h="504646">
                <a:tc>
                  <a:txBody>
                    <a:bodyPr/>
                    <a:lstStyle/>
                    <a:p>
                      <a:pPr algn="ctr"/>
                      <a:r>
                        <a:rPr lang="en-GB" sz="1200" b="1" cap="none" spc="0">
                          <a:solidFill>
                            <a:schemeClr val="tx1"/>
                          </a:solidFill>
                        </a:rPr>
                        <a:t>KEY ANALYSIS OPEN</a:t>
                      </a:r>
                    </a:p>
                  </a:txBody>
                  <a:tcPr marL="41181" marR="29251" marT="11766" marB="88245" anchor="b">
                    <a:lnL w="12700" cmpd="sng">
                      <a:noFill/>
                    </a:lnL>
                    <a:lnR w="12700" cmpd="sng">
                      <a:noFill/>
                    </a:lnR>
                    <a:lnT w="9525" cap="flat" cmpd="sng" algn="ctr">
                      <a:noFill/>
                      <a:prstDash val="solid"/>
                    </a:lnT>
                    <a:lnB w="38100" cmpd="sng">
                      <a:noFill/>
                    </a:lnB>
                    <a:lnTlToBr w="12700" cmpd="sng">
                      <a:noFill/>
                      <a:prstDash val="solid"/>
                    </a:lnTlToBr>
                    <a:lnBlToTr w="12700" cmpd="sng">
                      <a:noFill/>
                      <a:prstDash val="solid"/>
                    </a:lnBlToTr>
                    <a:noFill/>
                  </a:tcPr>
                </a:tc>
                <a:tc>
                  <a:txBody>
                    <a:bodyPr/>
                    <a:lstStyle/>
                    <a:p>
                      <a:pPr algn="ctr"/>
                      <a:r>
                        <a:rPr lang="en-GB" sz="1200" b="1" cap="none" spc="0">
                          <a:solidFill>
                            <a:schemeClr val="tx1"/>
                          </a:solidFill>
                        </a:rPr>
                        <a:t>MSFT</a:t>
                      </a:r>
                    </a:p>
                  </a:txBody>
                  <a:tcPr marL="41181" marR="29251" marT="11766" marB="88245" anchor="b">
                    <a:lnL w="12700" cmpd="sng">
                      <a:noFill/>
                    </a:lnL>
                    <a:lnR w="12700" cmpd="sng">
                      <a:noFill/>
                    </a:lnR>
                    <a:lnT w="9525" cap="flat" cmpd="sng" algn="ctr">
                      <a:noFill/>
                      <a:prstDash val="solid"/>
                    </a:lnT>
                    <a:lnB w="38100" cmpd="sng">
                      <a:noFill/>
                    </a:lnB>
                    <a:lnTlToBr w="12700" cmpd="sng">
                      <a:noFill/>
                      <a:prstDash val="solid"/>
                    </a:lnTlToBr>
                    <a:lnBlToTr w="12700" cmpd="sng">
                      <a:noFill/>
                      <a:prstDash val="solid"/>
                    </a:lnBlToTr>
                    <a:noFill/>
                  </a:tcPr>
                </a:tc>
                <a:tc>
                  <a:txBody>
                    <a:bodyPr/>
                    <a:lstStyle/>
                    <a:p>
                      <a:pPr algn="ctr"/>
                      <a:r>
                        <a:rPr lang="en-GB" sz="1200" b="1" cap="none" spc="0">
                          <a:solidFill>
                            <a:schemeClr val="tx1"/>
                          </a:solidFill>
                        </a:rPr>
                        <a:t>TESLA</a:t>
                      </a:r>
                    </a:p>
                  </a:txBody>
                  <a:tcPr marL="41181" marR="29251" marT="11766" marB="88245" anchor="b">
                    <a:lnL w="12700" cmpd="sng">
                      <a:noFill/>
                    </a:lnL>
                    <a:lnR w="12700" cmpd="sng">
                      <a:noFill/>
                    </a:lnR>
                    <a:lnT w="9525" cap="flat" cmpd="sng" algn="ctr">
                      <a:noFill/>
                      <a:prstDash val="solid"/>
                    </a:lnT>
                    <a:lnB w="38100" cmpd="sng">
                      <a:noFill/>
                    </a:lnB>
                    <a:lnTlToBr w="12700" cmpd="sng">
                      <a:noFill/>
                      <a:prstDash val="solid"/>
                    </a:lnTlToBr>
                    <a:lnBlToTr w="12700" cmpd="sng">
                      <a:noFill/>
                      <a:prstDash val="solid"/>
                    </a:lnBlToTr>
                    <a:noFill/>
                  </a:tcPr>
                </a:tc>
                <a:tc>
                  <a:txBody>
                    <a:bodyPr/>
                    <a:lstStyle/>
                    <a:p>
                      <a:pPr algn="ctr"/>
                      <a:r>
                        <a:rPr lang="en-GB" sz="1200" b="1" cap="none" spc="0">
                          <a:solidFill>
                            <a:schemeClr val="tx1"/>
                          </a:solidFill>
                        </a:rPr>
                        <a:t>APPLE</a:t>
                      </a:r>
                    </a:p>
                  </a:txBody>
                  <a:tcPr marL="41181" marR="29251" marT="11766" marB="88245" anchor="b">
                    <a:lnL w="12700" cmpd="sng">
                      <a:noFill/>
                    </a:lnL>
                    <a:lnR w="12700" cmpd="sng">
                      <a:noFill/>
                    </a:lnR>
                    <a:lnT w="9525" cap="flat" cmpd="sng" algn="ctr">
                      <a:noFill/>
                      <a:prstDash val="solid"/>
                    </a:lnT>
                    <a:lnB w="38100" cmpd="sng">
                      <a:noFill/>
                    </a:lnB>
                    <a:lnTlToBr w="12700" cmpd="sng">
                      <a:noFill/>
                      <a:prstDash val="solid"/>
                    </a:lnTlToBr>
                    <a:lnBlToTr w="12700" cmpd="sng">
                      <a:noFill/>
                      <a:prstDash val="solid"/>
                    </a:lnBlToTr>
                    <a:noFill/>
                  </a:tcPr>
                </a:tc>
                <a:tc>
                  <a:txBody>
                    <a:bodyPr/>
                    <a:lstStyle/>
                    <a:p>
                      <a:pPr algn="ctr"/>
                      <a:r>
                        <a:rPr lang="en-GB" sz="1200" b="1" cap="none" spc="0">
                          <a:solidFill>
                            <a:schemeClr val="tx1"/>
                          </a:solidFill>
                        </a:rPr>
                        <a:t>SP&amp;500</a:t>
                      </a:r>
                    </a:p>
                  </a:txBody>
                  <a:tcPr marL="41181" marR="29251" marT="11766" marB="88245" anchor="b">
                    <a:lnL w="12700" cmpd="sng">
                      <a:noFill/>
                    </a:lnL>
                    <a:lnR w="12700" cmpd="sng">
                      <a:noFill/>
                    </a:lnR>
                    <a:lnT w="9525" cap="flat" cmpd="sng" algn="ctr">
                      <a:noFill/>
                      <a:prstDash val="soli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7051016"/>
                  </a:ext>
                </a:extLst>
              </a:tr>
              <a:tr h="276683">
                <a:tc>
                  <a:txBody>
                    <a:bodyPr/>
                    <a:lstStyle/>
                    <a:p>
                      <a:pPr algn="l" rtl="0" fontAlgn="b"/>
                      <a:r>
                        <a:rPr lang="en-GB" sz="900" cap="none" spc="0">
                          <a:solidFill>
                            <a:schemeClr val="tx1"/>
                          </a:solidFill>
                          <a:effectLst/>
                        </a:rPr>
                        <a:t>Mean</a:t>
                      </a:r>
                    </a:p>
                  </a:txBody>
                  <a:tcPr marL="41181" marR="29251" marT="11766" marB="88245" anchor="b">
                    <a:lnL w="9525" cap="flat" cmpd="sng" algn="ctr">
                      <a:noFill/>
                      <a:prstDash val="solid"/>
                    </a:lnL>
                    <a:lnR w="12700" cmpd="sng">
                      <a:noFill/>
                      <a:prstDash val="solid"/>
                    </a:lnR>
                    <a:lnT w="38100" cmpd="sng">
                      <a:noFill/>
                    </a:lnT>
                    <a:lnB w="9525" cap="flat" cmpd="sng" algn="ctr">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194.47</a:t>
                      </a:r>
                    </a:p>
                  </a:txBody>
                  <a:tcPr marL="41181" marR="29251" marT="11766" marB="88245" anchor="b">
                    <a:lnL w="12700" cmpd="sng">
                      <a:noFill/>
                      <a:prstDash val="solid"/>
                    </a:lnL>
                    <a:lnR w="12700" cmpd="sng">
                      <a:noFill/>
                      <a:prstDash val="solid"/>
                    </a:lnR>
                    <a:lnT w="38100" cmpd="sng">
                      <a:noFill/>
                    </a:lnT>
                    <a:lnB w="9525" cap="flat" cmpd="sng" algn="ctr">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131.90</a:t>
                      </a:r>
                    </a:p>
                  </a:txBody>
                  <a:tcPr marL="41181" marR="29251" marT="11766" marB="88245" anchor="b">
                    <a:lnL w="12700" cmpd="sng">
                      <a:noFill/>
                      <a:prstDash val="solid"/>
                    </a:lnL>
                    <a:lnR w="12700" cmpd="sng">
                      <a:noFill/>
                      <a:prstDash val="solid"/>
                    </a:lnR>
                    <a:lnT w="38100" cmpd="sng">
                      <a:noFill/>
                    </a:lnT>
                    <a:lnB w="9525" cap="flat" cmpd="sng" algn="ctr">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98.57</a:t>
                      </a:r>
                    </a:p>
                  </a:txBody>
                  <a:tcPr marL="41181" marR="29251" marT="11766" marB="88245" anchor="b">
                    <a:lnL w="12700" cmpd="sng">
                      <a:noFill/>
                      <a:prstDash val="solid"/>
                    </a:lnL>
                    <a:lnR w="12700" cmpd="sng">
                      <a:noFill/>
                      <a:prstDash val="solid"/>
                    </a:lnR>
                    <a:lnT w="38100" cmpd="sng">
                      <a:noFill/>
                    </a:lnT>
                    <a:lnB w="9525" cap="flat" cmpd="sng" algn="ctr">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3457.03</a:t>
                      </a:r>
                    </a:p>
                  </a:txBody>
                  <a:tcPr marL="41181" marR="29251" marT="11766" marB="88245" anchor="b">
                    <a:lnL w="12700" cmpd="sng">
                      <a:noFill/>
                      <a:prstDash val="solid"/>
                    </a:lnL>
                    <a:lnR w="12700" cmpd="sng">
                      <a:noFill/>
                      <a:prstDash val="solid"/>
                    </a:lnR>
                    <a:lnT w="38100" cmpd="sng">
                      <a:noFill/>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854222693"/>
                  </a:ext>
                </a:extLst>
              </a:tr>
              <a:tr h="276683">
                <a:tc>
                  <a:txBody>
                    <a:bodyPr/>
                    <a:lstStyle/>
                    <a:p>
                      <a:pPr algn="l" rtl="0" fontAlgn="b"/>
                      <a:r>
                        <a:rPr lang="en-GB" sz="900" cap="none" spc="0">
                          <a:solidFill>
                            <a:schemeClr val="tx1"/>
                          </a:solidFill>
                          <a:effectLst/>
                        </a:rPr>
                        <a:t>Standard Error</a:t>
                      </a:r>
                    </a:p>
                  </a:txBody>
                  <a:tcPr marL="41181" marR="29251" marT="11766" marB="88245" anchor="b">
                    <a:lnL w="9525" cap="flat" cmpd="sng" algn="ctr">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GB" sz="900" cap="none" spc="0">
                          <a:solidFill>
                            <a:schemeClr val="tx1"/>
                          </a:solidFill>
                          <a:effectLst/>
                        </a:rPr>
                        <a:t>2.08</a:t>
                      </a:r>
                    </a:p>
                  </a:txBody>
                  <a:tcPr marL="41181" marR="29251" marT="11766" marB="88245" anchor="b">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GB" sz="900" cap="none" spc="0">
                          <a:solidFill>
                            <a:schemeClr val="tx1"/>
                          </a:solidFill>
                          <a:effectLst/>
                        </a:rPr>
                        <a:t>3.28</a:t>
                      </a:r>
                    </a:p>
                  </a:txBody>
                  <a:tcPr marL="41181" marR="29251" marT="11766" marB="88245" anchor="b">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GB" sz="900" cap="none" spc="0">
                          <a:solidFill>
                            <a:schemeClr val="tx1"/>
                          </a:solidFill>
                          <a:effectLst/>
                        </a:rPr>
                        <a:t>1.29</a:t>
                      </a:r>
                    </a:p>
                  </a:txBody>
                  <a:tcPr marL="41181" marR="29251" marT="11766" marB="88245" anchor="b">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GB" sz="900" cap="none" spc="0">
                          <a:solidFill>
                            <a:schemeClr val="tx1"/>
                          </a:solidFill>
                          <a:effectLst/>
                        </a:rPr>
                        <a:t>18.65</a:t>
                      </a:r>
                    </a:p>
                  </a:txBody>
                  <a:tcPr marL="41181" marR="29251" marT="11766" marB="88245" anchor="b">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79186705"/>
                  </a:ext>
                </a:extLst>
              </a:tr>
              <a:tr h="276683">
                <a:tc>
                  <a:txBody>
                    <a:bodyPr/>
                    <a:lstStyle/>
                    <a:p>
                      <a:pPr algn="l" rtl="0" fontAlgn="b"/>
                      <a:r>
                        <a:rPr lang="en-GB" sz="900" cap="none" spc="0">
                          <a:solidFill>
                            <a:schemeClr val="tx1"/>
                          </a:solidFill>
                          <a:effectLst/>
                        </a:rPr>
                        <a:t>Median</a:t>
                      </a:r>
                    </a:p>
                  </a:txBody>
                  <a:tcPr marL="41181" marR="29251" marT="11766" marB="88245" anchor="b">
                    <a:lnL w="9525" cap="flat" cmpd="sng" algn="ctr">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203.58</a:t>
                      </a:r>
                    </a:p>
                  </a:txBody>
                  <a:tcPr marL="41181" marR="29251" marT="11766" marB="88245" anchor="b">
                    <a:lnL w="12700" cmpd="sng">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96.57</a:t>
                      </a:r>
                    </a:p>
                  </a:txBody>
                  <a:tcPr marL="41181" marR="29251" marT="11766" marB="88245" anchor="b">
                    <a:lnL w="12700" cmpd="sng">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95.09</a:t>
                      </a:r>
                    </a:p>
                  </a:txBody>
                  <a:tcPr marL="41181" marR="29251" marT="11766" marB="88245" anchor="b">
                    <a:lnL w="12700" cmpd="sng">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3294.67</a:t>
                      </a:r>
                    </a:p>
                  </a:txBody>
                  <a:tcPr marL="41181" marR="29251" marT="11766" marB="88245" anchor="b">
                    <a:lnL w="12700" cmpd="sng">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639678459"/>
                  </a:ext>
                </a:extLst>
              </a:tr>
              <a:tr h="276683">
                <a:tc>
                  <a:txBody>
                    <a:bodyPr/>
                    <a:lstStyle/>
                    <a:p>
                      <a:pPr algn="l" rtl="0" fontAlgn="b"/>
                      <a:r>
                        <a:rPr lang="en-GB" sz="900" cap="none" spc="0">
                          <a:solidFill>
                            <a:schemeClr val="tx1"/>
                          </a:solidFill>
                          <a:effectLst/>
                        </a:rPr>
                        <a:t>Mode</a:t>
                      </a:r>
                    </a:p>
                  </a:txBody>
                  <a:tcPr marL="41181" marR="29251" marT="11766" marB="88245" anchor="b">
                    <a:lnL w="9525" cap="flat" cmpd="sng" algn="ctr">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GB" sz="900" cap="none" spc="0">
                          <a:solidFill>
                            <a:schemeClr val="tx1"/>
                          </a:solidFill>
                          <a:effectLst/>
                        </a:rPr>
                        <a:t>95.14</a:t>
                      </a:r>
                    </a:p>
                  </a:txBody>
                  <a:tcPr marL="41181" marR="29251" marT="11766" marB="88245" anchor="b">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GB" sz="900" cap="none" spc="0">
                          <a:solidFill>
                            <a:schemeClr val="tx1"/>
                          </a:solidFill>
                          <a:effectLst/>
                        </a:rPr>
                        <a:t>24.00</a:t>
                      </a:r>
                    </a:p>
                  </a:txBody>
                  <a:tcPr marL="41181" marR="29251" marT="11766" marB="88245" anchor="b">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GB" sz="900" cap="none" spc="0">
                          <a:solidFill>
                            <a:schemeClr val="tx1"/>
                          </a:solidFill>
                          <a:effectLst/>
                        </a:rPr>
                        <a:t>127.82</a:t>
                      </a:r>
                    </a:p>
                  </a:txBody>
                  <a:tcPr marL="41181" marR="29251" marT="11766" marB="88245" anchor="b">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GB" sz="900" cap="none" spc="0">
                          <a:solidFill>
                            <a:schemeClr val="tx1"/>
                          </a:solidFill>
                          <a:effectLst/>
                        </a:rPr>
                        <a:t>2832.41</a:t>
                      </a:r>
                    </a:p>
                  </a:txBody>
                  <a:tcPr marL="41181" marR="29251" marT="11766" marB="88245" anchor="b">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76174112"/>
                  </a:ext>
                </a:extLst>
              </a:tr>
              <a:tr h="276683">
                <a:tc>
                  <a:txBody>
                    <a:bodyPr/>
                    <a:lstStyle/>
                    <a:p>
                      <a:pPr algn="l" rtl="0" fontAlgn="b"/>
                      <a:r>
                        <a:rPr lang="en-GB" sz="900" cap="none" spc="0">
                          <a:solidFill>
                            <a:schemeClr val="tx1"/>
                          </a:solidFill>
                          <a:effectLst/>
                        </a:rPr>
                        <a:t>Standard Deviation</a:t>
                      </a:r>
                    </a:p>
                  </a:txBody>
                  <a:tcPr marL="41181" marR="29251" marT="11766" marB="88245" anchor="b">
                    <a:lnL w="9525" cap="flat" cmpd="sng" algn="ctr">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74.23</a:t>
                      </a:r>
                    </a:p>
                  </a:txBody>
                  <a:tcPr marL="41181" marR="29251" marT="11766" marB="88245" anchor="b">
                    <a:lnL w="12700" cmpd="sng">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117.17</a:t>
                      </a:r>
                    </a:p>
                  </a:txBody>
                  <a:tcPr marL="41181" marR="29251" marT="11766" marB="88245" anchor="b">
                    <a:lnL w="12700" cmpd="sng">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46.18</a:t>
                      </a:r>
                    </a:p>
                  </a:txBody>
                  <a:tcPr marL="41181" marR="29251" marT="11766" marB="88245" anchor="b">
                    <a:lnL w="12700" cmpd="sng">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666.56</a:t>
                      </a:r>
                    </a:p>
                  </a:txBody>
                  <a:tcPr marL="41181" marR="29251" marT="11766" marB="88245" anchor="b">
                    <a:lnL w="12700" cmpd="sng">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265116022"/>
                  </a:ext>
                </a:extLst>
              </a:tr>
              <a:tr h="276683">
                <a:tc>
                  <a:txBody>
                    <a:bodyPr/>
                    <a:lstStyle/>
                    <a:p>
                      <a:pPr algn="l" rtl="0" fontAlgn="b"/>
                      <a:r>
                        <a:rPr lang="en-GB" sz="900" cap="none" spc="0">
                          <a:solidFill>
                            <a:schemeClr val="tx1"/>
                          </a:solidFill>
                          <a:effectLst/>
                        </a:rPr>
                        <a:t>Sample Variance</a:t>
                      </a:r>
                    </a:p>
                  </a:txBody>
                  <a:tcPr marL="41181" marR="29251" marT="11766" marB="88245" anchor="b">
                    <a:lnL w="9525" cap="flat" cmpd="sng" algn="ctr">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GB" sz="900" cap="none" spc="0">
                          <a:solidFill>
                            <a:schemeClr val="tx1"/>
                          </a:solidFill>
                          <a:effectLst/>
                        </a:rPr>
                        <a:t>5510.45</a:t>
                      </a:r>
                    </a:p>
                  </a:txBody>
                  <a:tcPr marL="41181" marR="29251" marT="11766" marB="88245" anchor="b">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GB" sz="900" cap="none" spc="0">
                          <a:solidFill>
                            <a:schemeClr val="tx1"/>
                          </a:solidFill>
                          <a:effectLst/>
                        </a:rPr>
                        <a:t>13728.01</a:t>
                      </a:r>
                    </a:p>
                  </a:txBody>
                  <a:tcPr marL="41181" marR="29251" marT="11766" marB="88245" anchor="b">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GB" sz="900" cap="none" spc="0">
                          <a:solidFill>
                            <a:schemeClr val="tx1"/>
                          </a:solidFill>
                          <a:effectLst/>
                        </a:rPr>
                        <a:t>2132.24</a:t>
                      </a:r>
                    </a:p>
                  </a:txBody>
                  <a:tcPr marL="41181" marR="29251" marT="11766" marB="88245" anchor="b">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GB" sz="900" cap="none" spc="0">
                          <a:solidFill>
                            <a:schemeClr val="tx1"/>
                          </a:solidFill>
                          <a:effectLst/>
                        </a:rPr>
                        <a:t>444300.94</a:t>
                      </a:r>
                    </a:p>
                  </a:txBody>
                  <a:tcPr marL="41181" marR="29251" marT="11766" marB="88245" anchor="b">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93026884"/>
                  </a:ext>
                </a:extLst>
              </a:tr>
              <a:tr h="276683">
                <a:tc>
                  <a:txBody>
                    <a:bodyPr/>
                    <a:lstStyle/>
                    <a:p>
                      <a:pPr algn="l" rtl="0" fontAlgn="b"/>
                      <a:r>
                        <a:rPr lang="en-GB" sz="900" cap="none" spc="0">
                          <a:solidFill>
                            <a:schemeClr val="tx1"/>
                          </a:solidFill>
                          <a:effectLst/>
                        </a:rPr>
                        <a:t>Kurtosis</a:t>
                      </a:r>
                    </a:p>
                  </a:txBody>
                  <a:tcPr marL="41181" marR="29251" marT="11766" marB="88245" anchor="b">
                    <a:lnL w="9525" cap="flat" cmpd="sng" algn="ctr">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-1.29</a:t>
                      </a:r>
                    </a:p>
                  </a:txBody>
                  <a:tcPr marL="41181" marR="29251" marT="11766" marB="88245" anchor="b">
                    <a:lnL w="12700" cmpd="sng">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-1.26</a:t>
                      </a:r>
                    </a:p>
                  </a:txBody>
                  <a:tcPr marL="41181" marR="29251" marT="11766" marB="88245" anchor="b">
                    <a:lnL w="12700" cmpd="sng">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-1.58</a:t>
                      </a:r>
                    </a:p>
                  </a:txBody>
                  <a:tcPr marL="41181" marR="29251" marT="11766" marB="88245" anchor="b">
                    <a:lnL w="12700" cmpd="sng">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-1.30</a:t>
                      </a:r>
                    </a:p>
                  </a:txBody>
                  <a:tcPr marL="41181" marR="29251" marT="11766" marB="88245" anchor="b">
                    <a:lnL w="12700" cmpd="sng">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784420867"/>
                  </a:ext>
                </a:extLst>
              </a:tr>
              <a:tr h="276683">
                <a:tc>
                  <a:txBody>
                    <a:bodyPr/>
                    <a:lstStyle/>
                    <a:p>
                      <a:pPr algn="l" rtl="0" fontAlgn="b"/>
                      <a:r>
                        <a:rPr lang="en-GB" sz="900" cap="none" spc="0">
                          <a:solidFill>
                            <a:schemeClr val="tx1"/>
                          </a:solidFill>
                          <a:effectLst/>
                        </a:rPr>
                        <a:t>Skewness</a:t>
                      </a:r>
                    </a:p>
                  </a:txBody>
                  <a:tcPr marL="41181" marR="29251" marT="11766" marB="88245" anchor="b">
                    <a:lnL w="9525" cap="flat" cmpd="sng" algn="ctr">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GB" sz="900" cap="none" spc="0">
                          <a:solidFill>
                            <a:schemeClr val="tx1"/>
                          </a:solidFill>
                          <a:effectLst/>
                        </a:rPr>
                        <a:t>0.15</a:t>
                      </a:r>
                    </a:p>
                  </a:txBody>
                  <a:tcPr marL="41181" marR="29251" marT="11766" marB="88245" anchor="b">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GB" sz="900" cap="none" spc="0">
                          <a:solidFill>
                            <a:schemeClr val="tx1"/>
                          </a:solidFill>
                          <a:effectLst/>
                        </a:rPr>
                        <a:t>0.47</a:t>
                      </a:r>
                    </a:p>
                  </a:txBody>
                  <a:tcPr marL="41181" marR="29251" marT="11766" marB="88245" anchor="b">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GB" sz="900" cap="none" spc="0">
                          <a:solidFill>
                            <a:schemeClr val="tx1"/>
                          </a:solidFill>
                          <a:effectLst/>
                        </a:rPr>
                        <a:t>0.12</a:t>
                      </a:r>
                    </a:p>
                  </a:txBody>
                  <a:tcPr marL="41181" marR="29251" marT="11766" marB="88245" anchor="b">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GB" sz="900" cap="none" spc="0">
                          <a:solidFill>
                            <a:schemeClr val="tx1"/>
                          </a:solidFill>
                          <a:effectLst/>
                        </a:rPr>
                        <a:t>0.33</a:t>
                      </a:r>
                    </a:p>
                  </a:txBody>
                  <a:tcPr marL="41181" marR="29251" marT="11766" marB="88245" anchor="b">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05345521"/>
                  </a:ext>
                </a:extLst>
              </a:tr>
              <a:tr h="276683">
                <a:tc>
                  <a:txBody>
                    <a:bodyPr/>
                    <a:lstStyle/>
                    <a:p>
                      <a:pPr algn="l" rtl="0" fontAlgn="b"/>
                      <a:r>
                        <a:rPr lang="en-GB" sz="900" cap="none" spc="0">
                          <a:solidFill>
                            <a:schemeClr val="tx1"/>
                          </a:solidFill>
                          <a:effectLst/>
                        </a:rPr>
                        <a:t>Range</a:t>
                      </a:r>
                    </a:p>
                  </a:txBody>
                  <a:tcPr marL="41181" marR="29251" marT="11766" marB="88245" anchor="b">
                    <a:lnL w="9525" cap="flat" cmpd="sng" algn="ctr">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258.56</a:t>
                      </a:r>
                    </a:p>
                  </a:txBody>
                  <a:tcPr marL="41181" marR="29251" marT="11766" marB="88245" anchor="b">
                    <a:lnL w="12700" cmpd="sng">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399.40</a:t>
                      </a:r>
                    </a:p>
                  </a:txBody>
                  <a:tcPr marL="41181" marR="29251" marT="11766" marB="88245" anchor="b">
                    <a:lnL w="12700" cmpd="sng">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146.64</a:t>
                      </a:r>
                    </a:p>
                  </a:txBody>
                  <a:tcPr marL="41181" marR="29251" marT="11766" marB="88245" anchor="b">
                    <a:lnL w="12700" cmpd="sng">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2513.80</a:t>
                      </a:r>
                    </a:p>
                  </a:txBody>
                  <a:tcPr marL="41181" marR="29251" marT="11766" marB="88245" anchor="b">
                    <a:lnL w="12700" cmpd="sng">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785264600"/>
                  </a:ext>
                </a:extLst>
              </a:tr>
              <a:tr h="276683">
                <a:tc>
                  <a:txBody>
                    <a:bodyPr/>
                    <a:lstStyle/>
                    <a:p>
                      <a:pPr algn="l" rtl="0" fontAlgn="b"/>
                      <a:r>
                        <a:rPr lang="en-GB" sz="900" cap="none" spc="0">
                          <a:solidFill>
                            <a:schemeClr val="tx1"/>
                          </a:solidFill>
                          <a:effectLst/>
                        </a:rPr>
                        <a:t>Minimum</a:t>
                      </a:r>
                    </a:p>
                  </a:txBody>
                  <a:tcPr marL="41181" marR="29251" marT="11766" marB="88245" anchor="b">
                    <a:lnL w="9525" cap="flat" cmpd="sng" algn="ctr">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GB" sz="900" cap="none" spc="0">
                          <a:solidFill>
                            <a:schemeClr val="tx1"/>
                          </a:solidFill>
                          <a:effectLst/>
                        </a:rPr>
                        <a:t>86.06</a:t>
                      </a:r>
                    </a:p>
                  </a:txBody>
                  <a:tcPr marL="41181" marR="29251" marT="11766" marB="88245" anchor="b">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GB" sz="900" cap="none" spc="0">
                          <a:solidFill>
                            <a:schemeClr val="tx1"/>
                          </a:solidFill>
                          <a:effectLst/>
                        </a:rPr>
                        <a:t>12.07</a:t>
                      </a:r>
                    </a:p>
                  </a:txBody>
                  <a:tcPr marL="41181" marR="29251" marT="11766" marB="88245" anchor="b">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GB" sz="900" cap="none" spc="0">
                          <a:solidFill>
                            <a:schemeClr val="tx1"/>
                          </a:solidFill>
                          <a:effectLst/>
                        </a:rPr>
                        <a:t>35.99</a:t>
                      </a:r>
                    </a:p>
                  </a:txBody>
                  <a:tcPr marL="41181" marR="29251" marT="11766" marB="88245" anchor="b">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GB" sz="900" cap="none" spc="0">
                          <a:solidFill>
                            <a:schemeClr val="tx1"/>
                          </a:solidFill>
                          <a:effectLst/>
                        </a:rPr>
                        <a:t>2290.71</a:t>
                      </a:r>
                    </a:p>
                  </a:txBody>
                  <a:tcPr marL="41181" marR="29251" marT="11766" marB="88245" anchor="b">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39204535"/>
                  </a:ext>
                </a:extLst>
              </a:tr>
              <a:tr h="276683">
                <a:tc>
                  <a:txBody>
                    <a:bodyPr/>
                    <a:lstStyle/>
                    <a:p>
                      <a:pPr algn="l" rtl="0" fontAlgn="b"/>
                      <a:r>
                        <a:rPr lang="en-GB" sz="900" cap="none" spc="0">
                          <a:solidFill>
                            <a:schemeClr val="tx1"/>
                          </a:solidFill>
                          <a:effectLst/>
                        </a:rPr>
                        <a:t>Maximum</a:t>
                      </a:r>
                    </a:p>
                  </a:txBody>
                  <a:tcPr marL="41181" marR="29251" marT="11766" marB="88245" anchor="b">
                    <a:lnL w="9525" cap="flat" cmpd="sng" algn="ctr">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344.62</a:t>
                      </a:r>
                    </a:p>
                  </a:txBody>
                  <a:tcPr marL="41181" marR="29251" marT="11766" marB="88245" anchor="b">
                    <a:lnL w="12700" cmpd="sng">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411.47</a:t>
                      </a:r>
                    </a:p>
                  </a:txBody>
                  <a:tcPr marL="41181" marR="29251" marT="11766" marB="88245" anchor="b">
                    <a:lnL w="12700" cmpd="sng">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182.63</a:t>
                      </a:r>
                    </a:p>
                  </a:txBody>
                  <a:tcPr marL="41181" marR="29251" marT="11766" marB="88245" anchor="b">
                    <a:lnL w="12700" cmpd="sng">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4804.51</a:t>
                      </a:r>
                    </a:p>
                  </a:txBody>
                  <a:tcPr marL="41181" marR="29251" marT="11766" marB="88245" anchor="b">
                    <a:lnL w="12700" cmpd="sng">
                      <a:noFill/>
                      <a:prstDash val="solid"/>
                    </a:lnL>
                    <a:lnR w="12700" cmpd="sng">
                      <a:noFill/>
                      <a:prstDash val="solid"/>
                    </a:lnR>
                    <a:lnT w="12700" cmpd="sng">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808175906"/>
                  </a:ext>
                </a:extLst>
              </a:tr>
              <a:tr h="276683">
                <a:tc>
                  <a:txBody>
                    <a:bodyPr/>
                    <a:lstStyle/>
                    <a:p>
                      <a:pPr algn="l" rtl="0" fontAlgn="b"/>
                      <a:r>
                        <a:rPr lang="en-GB" sz="900" cap="none" spc="0">
                          <a:solidFill>
                            <a:schemeClr val="tx1"/>
                          </a:solidFill>
                          <a:effectLst/>
                        </a:rPr>
                        <a:t>Sum</a:t>
                      </a:r>
                    </a:p>
                  </a:txBody>
                  <a:tcPr marL="41181" marR="29251" marT="11766" marB="88245" anchor="b">
                    <a:lnL w="9525" cap="flat" cmpd="sng" algn="ctr">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GB" sz="900" cap="none" spc="0">
                          <a:solidFill>
                            <a:schemeClr val="tx1"/>
                          </a:solidFill>
                          <a:effectLst/>
                        </a:rPr>
                        <a:t>248533.81</a:t>
                      </a:r>
                    </a:p>
                  </a:txBody>
                  <a:tcPr marL="41181" marR="29251" marT="11766" marB="88245" anchor="b">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GB" sz="900" cap="none" spc="0">
                          <a:solidFill>
                            <a:schemeClr val="tx1"/>
                          </a:solidFill>
                          <a:effectLst/>
                        </a:rPr>
                        <a:t>168562.08</a:t>
                      </a:r>
                    </a:p>
                  </a:txBody>
                  <a:tcPr marL="41181" marR="29251" marT="11766" marB="88245" anchor="b">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GB" sz="900" cap="none" spc="0">
                          <a:solidFill>
                            <a:schemeClr val="tx1"/>
                          </a:solidFill>
                          <a:effectLst/>
                        </a:rPr>
                        <a:t>125977.71</a:t>
                      </a:r>
                    </a:p>
                  </a:txBody>
                  <a:tcPr marL="41181" marR="29251" marT="11766" marB="88245" anchor="b">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rtl="0" fontAlgn="b"/>
                      <a:r>
                        <a:rPr lang="en-GB" sz="900" cap="none" spc="0">
                          <a:solidFill>
                            <a:schemeClr val="tx1"/>
                          </a:solidFill>
                          <a:effectLst/>
                        </a:rPr>
                        <a:t>4418089.57</a:t>
                      </a:r>
                    </a:p>
                  </a:txBody>
                  <a:tcPr marL="41181" marR="29251" marT="11766" marB="88245" anchor="b">
                    <a:lnL w="12700" cmpd="sng">
                      <a:noFill/>
                      <a:prstDash val="solid"/>
                    </a:lnL>
                    <a:lnR w="12700" cmpd="sng">
                      <a:noFill/>
                      <a:prstDash val="solid"/>
                    </a:lnR>
                    <a:lnT w="9525"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27316961"/>
                  </a:ext>
                </a:extLst>
              </a:tr>
              <a:tr h="276683">
                <a:tc>
                  <a:txBody>
                    <a:bodyPr/>
                    <a:lstStyle/>
                    <a:p>
                      <a:pPr algn="l" rtl="0" fontAlgn="b"/>
                      <a:r>
                        <a:rPr lang="en-GB" sz="900" cap="none" spc="0">
                          <a:solidFill>
                            <a:schemeClr val="tx1"/>
                          </a:solidFill>
                          <a:effectLst/>
                        </a:rPr>
                        <a:t>Count</a:t>
                      </a:r>
                    </a:p>
                  </a:txBody>
                  <a:tcPr marL="41181" marR="29251" marT="11766" marB="88245" anchor="b">
                    <a:lnL w="9525" cap="flat" cmpd="sng" algn="ctr">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1278.00</a:t>
                      </a:r>
                    </a:p>
                  </a:txBody>
                  <a:tcPr marL="41181" marR="29251" marT="11766" marB="88245"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1278.00</a:t>
                      </a:r>
                    </a:p>
                  </a:txBody>
                  <a:tcPr marL="41181" marR="29251" marT="11766" marB="88245"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1278.00</a:t>
                      </a:r>
                    </a:p>
                  </a:txBody>
                  <a:tcPr marL="41181" marR="29251" marT="11766" marB="88245"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r" rtl="0" fontAlgn="b"/>
                      <a:r>
                        <a:rPr lang="en-GB" sz="900" cap="none" spc="0">
                          <a:solidFill>
                            <a:schemeClr val="tx1"/>
                          </a:solidFill>
                          <a:effectLst/>
                        </a:rPr>
                        <a:t>1278.00</a:t>
                      </a:r>
                    </a:p>
                  </a:txBody>
                  <a:tcPr marL="41181" marR="29251" marT="11766" marB="88245"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723294771"/>
                  </a:ext>
                </a:extLst>
              </a:tr>
            </a:tbl>
          </a:graphicData>
        </a:graphic>
      </p:graphicFrame>
    </p:spTree>
    <p:extLst>
      <p:ext uri="{BB962C8B-B14F-4D97-AF65-F5344CB8AC3E}">
        <p14:creationId xmlns:p14="http://schemas.microsoft.com/office/powerpoint/2010/main" val="3890594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4" name="Rectangle 123">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2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13" name="Rectangle 1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7" name="Rectangle 1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3200AA3-61E2-BF74-4C06-D989B2697383}"/>
              </a:ext>
            </a:extLst>
          </p:cNvPr>
          <p:cNvSpPr txBox="1"/>
          <p:nvPr/>
        </p:nvSpPr>
        <p:spPr>
          <a:xfrm>
            <a:off x="1043631" y="873940"/>
            <a:ext cx="5052369" cy="1035781"/>
          </a:xfrm>
          <a:prstGeom prst="rect">
            <a:avLst/>
          </a:prstGeom>
        </p:spPr>
        <p:txBody>
          <a:bodyPr vert="horz" lIns="91440" tIns="45720" rIns="91440" bIns="45720" rtlCol="0" anchor="ctr">
            <a:normAutofit fontScale="92500"/>
          </a:bodyPr>
          <a:lstStyle/>
          <a:p>
            <a:pPr>
              <a:lnSpc>
                <a:spcPct val="90000"/>
              </a:lnSpc>
              <a:spcBef>
                <a:spcPct val="0"/>
              </a:spcBef>
              <a:spcAft>
                <a:spcPts val="600"/>
              </a:spcAft>
            </a:pPr>
            <a:r>
              <a:rPr lang="en-US" sz="3100" kern="1200" dirty="0">
                <a:solidFill>
                  <a:schemeClr val="tx1"/>
                </a:solidFill>
                <a:ea typeface="+mj-ea"/>
                <a:cs typeface="+mj-cs"/>
              </a:rPr>
              <a:t>KEY METRICS IN ADJUSTED CLOSE STOCK PRICES ANALYSIS</a:t>
            </a:r>
          </a:p>
        </p:txBody>
      </p:sp>
      <p:sp>
        <p:nvSpPr>
          <p:cNvPr id="10" name="TextBox 9">
            <a:extLst>
              <a:ext uri="{FF2B5EF4-FFF2-40B4-BE49-F238E27FC236}">
                <a16:creationId xmlns:a16="http://schemas.microsoft.com/office/drawing/2014/main" id="{FECF1B76-01EC-D051-4D9B-8FA842174AE8}"/>
              </a:ext>
            </a:extLst>
          </p:cNvPr>
          <p:cNvSpPr txBox="1"/>
          <p:nvPr/>
        </p:nvSpPr>
        <p:spPr>
          <a:xfrm>
            <a:off x="195859" y="2524721"/>
            <a:ext cx="6116888" cy="3967518"/>
          </a:xfrm>
          <a:prstGeom prst="rect">
            <a:avLst/>
          </a:prstGeom>
        </p:spPr>
        <p:txBody>
          <a:bodyPr vert="horz" lIns="91440" tIns="45720" rIns="91440" bIns="45720" rtlCol="0" anchor="ctr">
            <a:normAutofit fontScale="85000" lnSpcReduction="20000"/>
          </a:bodyPr>
          <a:lstStyle/>
          <a:p>
            <a:pPr marL="285750" indent="-285750" algn="just">
              <a:lnSpc>
                <a:spcPct val="90000"/>
              </a:lnSpc>
              <a:spcAft>
                <a:spcPts val="600"/>
              </a:spcAft>
              <a:buFont typeface="Wingdings" panose="05000000000000000000" pitchFamily="2" charset="2"/>
              <a:buChar char="§"/>
            </a:pPr>
            <a:r>
              <a:rPr kumimoji="0" lang="en-US" altLang="en-US" b="0" i="0" u="none" strike="noStrike" cap="none" normalizeH="0" baseline="0" dirty="0">
                <a:ln>
                  <a:noFill/>
                </a:ln>
                <a:effectLst/>
              </a:rPr>
              <a:t>Highlighting important metrics including mean, median, and standard deviation, the Adjusted Close Stock Prices Analysis examines the Tesla, Apple, and Microsoft adjusted closing prices from 2018 to 2023.</a:t>
            </a:r>
            <a:endParaRPr lang="en-US" altLang="en-US" dirty="0"/>
          </a:p>
          <a:p>
            <a:pPr marL="285750" indent="-285750" algn="just">
              <a:lnSpc>
                <a:spcPct val="90000"/>
              </a:lnSpc>
              <a:spcAft>
                <a:spcPts val="600"/>
              </a:spcAft>
              <a:buFont typeface="Wingdings" panose="05000000000000000000" pitchFamily="2" charset="2"/>
              <a:buChar char="§"/>
            </a:pPr>
            <a:r>
              <a:rPr kumimoji="0" lang="en-US" altLang="en-US" b="0" i="0" u="none" strike="noStrike" cap="none" normalizeH="0" baseline="0" dirty="0">
                <a:ln>
                  <a:noFill/>
                </a:ln>
                <a:effectLst/>
              </a:rPr>
              <a:t>This analysis provides insights into each company's response to market swings over time by exposing trends in market performance and volatility.</a:t>
            </a:r>
            <a:endParaRPr kumimoji="0" lang="en-GB" altLang="en-US" b="0" i="0" u="none" strike="noStrike" cap="none" normalizeH="0" baseline="0" dirty="0">
              <a:ln>
                <a:noFill/>
              </a:ln>
              <a:effectLst/>
            </a:endParaRPr>
          </a:p>
          <a:p>
            <a:pPr marL="285750" indent="-285750" algn="just">
              <a:lnSpc>
                <a:spcPct val="90000"/>
              </a:lnSpc>
              <a:spcAft>
                <a:spcPts val="600"/>
              </a:spcAft>
              <a:buFont typeface="Wingdings" panose="05000000000000000000" pitchFamily="2" charset="2"/>
              <a:buChar char="§"/>
            </a:pPr>
            <a:r>
              <a:rPr lang="en-GB" sz="1800" dirty="0"/>
              <a:t>The mean adjusted close prices from 2018 to 2023 show Microsoft at </a:t>
            </a:r>
            <a:r>
              <a:rPr lang="en-GB" sz="1800" b="1" dirty="0"/>
              <a:t>$190.83</a:t>
            </a:r>
            <a:r>
              <a:rPr lang="en-GB" sz="1800" dirty="0"/>
              <a:t>, indicating strong investor confidence; Tesla  at </a:t>
            </a:r>
            <a:r>
              <a:rPr lang="en-GB" sz="1800" b="1" dirty="0"/>
              <a:t>$131.79</a:t>
            </a:r>
            <a:r>
              <a:rPr lang="en-GB" sz="1800" dirty="0"/>
              <a:t>, reflecting dynamic growth; and Apple at </a:t>
            </a:r>
            <a:r>
              <a:rPr lang="en-GB" sz="1800" b="1" dirty="0"/>
              <a:t>$97.39</a:t>
            </a:r>
            <a:r>
              <a:rPr lang="en-GB" sz="1800" dirty="0"/>
              <a:t>, highlighting steady demand. The S&amp;P 500’s mean adjusted close price of </a:t>
            </a:r>
            <a:r>
              <a:rPr lang="en-GB" sz="1800" b="1" dirty="0"/>
              <a:t>$3457.23</a:t>
            </a:r>
            <a:r>
              <a:rPr lang="en-GB" sz="1800" dirty="0"/>
              <a:t> serves as a benchmark for overall market performance, facilitating comparisons of these companies against broader market trends.</a:t>
            </a:r>
          </a:p>
          <a:p>
            <a:pPr marL="285750" indent="-285750" algn="just">
              <a:buFont typeface="Wingdings" panose="05000000000000000000" pitchFamily="2" charset="2"/>
              <a:buChar char="§"/>
            </a:pPr>
            <a:r>
              <a:rPr lang="en-GB" sz="1800" dirty="0"/>
              <a:t>The comparison of standard deviations of adjusted close prices from 2018 to 2023 reveals important volatility insights: Microsoft has a moderate volatility at </a:t>
            </a:r>
            <a:r>
              <a:rPr lang="en-GB" sz="1800" b="1" dirty="0"/>
              <a:t>$75.19</a:t>
            </a:r>
            <a:r>
              <a:rPr lang="en-GB" sz="1800" dirty="0"/>
              <a:t>, indicating stability; Tesla shows higher volatility at </a:t>
            </a:r>
            <a:r>
              <a:rPr lang="en-GB" sz="1800" b="1" dirty="0"/>
              <a:t>$116.98</a:t>
            </a:r>
            <a:r>
              <a:rPr lang="en-GB" sz="1800" dirty="0"/>
              <a:t>, reflecting significant price fluctuations; Apple exhibits lower volatility at </a:t>
            </a:r>
            <a:r>
              <a:rPr lang="en-GB" sz="1800" b="1" dirty="0"/>
              <a:t>$46.57</a:t>
            </a:r>
            <a:r>
              <a:rPr lang="en-GB" sz="1800" dirty="0"/>
              <a:t>, suggesting a stable investment; while the S&amp;P 500 has the highest volatility at </a:t>
            </a:r>
            <a:r>
              <a:rPr lang="en-GB" sz="1800" b="1" dirty="0"/>
              <a:t>$666.78</a:t>
            </a:r>
            <a:r>
              <a:rPr lang="en-GB" sz="1800" dirty="0"/>
              <a:t>, highlighting overall market fluctuations driven by economic factors. This emphasizes Tesla's greater risk compared to Microsoft and Apple</a:t>
            </a:r>
          </a:p>
          <a:p>
            <a:pPr>
              <a:lnSpc>
                <a:spcPct val="90000"/>
              </a:lnSpc>
              <a:spcAft>
                <a:spcPts val="600"/>
              </a:spcAft>
            </a:pPr>
            <a:endParaRPr kumimoji="0" lang="en-US" altLang="en-US" b="0" i="0" u="none" strike="noStrike" cap="none" normalizeH="0" baseline="0" dirty="0">
              <a:ln>
                <a:noFill/>
              </a:ln>
              <a:effectLst/>
            </a:endParaRPr>
          </a:p>
          <a:p>
            <a:pPr>
              <a:lnSpc>
                <a:spcPct val="90000"/>
              </a:lnSpc>
              <a:spcAft>
                <a:spcPts val="600"/>
              </a:spcAft>
            </a:pPr>
            <a:endParaRPr kumimoji="0" lang="en-US" altLang="en-US" b="0" i="0" u="none" strike="noStrike" cap="none" normalizeH="0" baseline="0" dirty="0">
              <a:ln>
                <a:noFill/>
              </a:ln>
              <a:effectLst/>
            </a:endParaRPr>
          </a:p>
        </p:txBody>
      </p:sp>
      <p:sp>
        <p:nvSpPr>
          <p:cNvPr id="119" name="Rectangle 118">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Connector 12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9" name="Table 8">
            <a:extLst>
              <a:ext uri="{FF2B5EF4-FFF2-40B4-BE49-F238E27FC236}">
                <a16:creationId xmlns:a16="http://schemas.microsoft.com/office/drawing/2014/main" id="{46465ED8-769D-ED3A-12C0-BA5BCBAF0D84}"/>
              </a:ext>
            </a:extLst>
          </p:cNvPr>
          <p:cNvGraphicFramePr>
            <a:graphicFrameLocks noGrp="1"/>
          </p:cNvGraphicFramePr>
          <p:nvPr>
            <p:extLst>
              <p:ext uri="{D42A27DB-BD31-4B8C-83A1-F6EECF244321}">
                <p14:modId xmlns:p14="http://schemas.microsoft.com/office/powerpoint/2010/main" val="4025430768"/>
              </p:ext>
            </p:extLst>
          </p:nvPr>
        </p:nvGraphicFramePr>
        <p:xfrm>
          <a:off x="6930493" y="999167"/>
          <a:ext cx="4223255" cy="4919962"/>
        </p:xfrm>
        <a:graphic>
          <a:graphicData uri="http://schemas.openxmlformats.org/drawingml/2006/table">
            <a:tbl>
              <a:tblPr firstRow="1" bandRow="1">
                <a:noFill/>
                <a:tableStyleId>{5FD0F851-EC5A-4D38-B0AD-8093EC10F338}</a:tableStyleId>
              </a:tblPr>
              <a:tblGrid>
                <a:gridCol w="1246997">
                  <a:extLst>
                    <a:ext uri="{9D8B030D-6E8A-4147-A177-3AD203B41FA5}">
                      <a16:colId xmlns:a16="http://schemas.microsoft.com/office/drawing/2014/main" val="1642881524"/>
                    </a:ext>
                  </a:extLst>
                </a:gridCol>
                <a:gridCol w="726121">
                  <a:extLst>
                    <a:ext uri="{9D8B030D-6E8A-4147-A177-3AD203B41FA5}">
                      <a16:colId xmlns:a16="http://schemas.microsoft.com/office/drawing/2014/main" val="160681583"/>
                    </a:ext>
                  </a:extLst>
                </a:gridCol>
                <a:gridCol w="726121">
                  <a:extLst>
                    <a:ext uri="{9D8B030D-6E8A-4147-A177-3AD203B41FA5}">
                      <a16:colId xmlns:a16="http://schemas.microsoft.com/office/drawing/2014/main" val="671092768"/>
                    </a:ext>
                  </a:extLst>
                </a:gridCol>
                <a:gridCol w="726121">
                  <a:extLst>
                    <a:ext uri="{9D8B030D-6E8A-4147-A177-3AD203B41FA5}">
                      <a16:colId xmlns:a16="http://schemas.microsoft.com/office/drawing/2014/main" val="4105474609"/>
                    </a:ext>
                  </a:extLst>
                </a:gridCol>
                <a:gridCol w="797895">
                  <a:extLst>
                    <a:ext uri="{9D8B030D-6E8A-4147-A177-3AD203B41FA5}">
                      <a16:colId xmlns:a16="http://schemas.microsoft.com/office/drawing/2014/main" val="3588492996"/>
                    </a:ext>
                  </a:extLst>
                </a:gridCol>
              </a:tblGrid>
              <a:tr h="796206">
                <a:tc>
                  <a:txBody>
                    <a:bodyPr/>
                    <a:lstStyle/>
                    <a:p>
                      <a:pPr algn="ctr"/>
                      <a:r>
                        <a:rPr lang="en-GB" sz="1400" b="1" cap="none" spc="0" dirty="0">
                          <a:solidFill>
                            <a:schemeClr val="tx1"/>
                          </a:solidFill>
                        </a:rPr>
                        <a:t>KEY ANALYSIS </a:t>
                      </a:r>
                    </a:p>
                    <a:p>
                      <a:pPr algn="ctr"/>
                      <a:r>
                        <a:rPr lang="en-GB" sz="1400" b="1" cap="none" spc="0" dirty="0">
                          <a:solidFill>
                            <a:schemeClr val="tx1"/>
                          </a:solidFill>
                        </a:rPr>
                        <a:t>ADJ CLOSE</a:t>
                      </a:r>
                    </a:p>
                  </a:txBody>
                  <a:tcPr marL="0" marR="46929" marT="16742" marB="83708" anchor="b">
                    <a:lnL w="12700" cmpd="sng">
                      <a:noFill/>
                      <a:prstDash val="solid"/>
                    </a:lnL>
                    <a:lnR w="12700" cmpd="sng">
                      <a:noFill/>
                      <a:prstDash val="solid"/>
                    </a:lnR>
                    <a:lnT w="9525" cap="flat" cmpd="sng" algn="ctr">
                      <a:noFill/>
                      <a:prstDash val="solid"/>
                    </a:lnT>
                    <a:lnB w="12700" cmpd="sng">
                      <a:noFill/>
                      <a:prstDash val="solid"/>
                    </a:lnB>
                    <a:noFill/>
                  </a:tcPr>
                </a:tc>
                <a:tc>
                  <a:txBody>
                    <a:bodyPr/>
                    <a:lstStyle/>
                    <a:p>
                      <a:pPr algn="ctr"/>
                      <a:r>
                        <a:rPr lang="en-GB" sz="1400" b="1" cap="none" spc="0" dirty="0">
                          <a:solidFill>
                            <a:schemeClr val="tx1"/>
                          </a:solidFill>
                        </a:rPr>
                        <a:t>MSFT</a:t>
                      </a:r>
                    </a:p>
                  </a:txBody>
                  <a:tcPr marL="0" marR="46929" marT="16742" marB="83708" anchor="b">
                    <a:lnL w="12700" cmpd="sng">
                      <a:noFill/>
                      <a:prstDash val="solid"/>
                    </a:lnL>
                    <a:lnR w="12700" cmpd="sng">
                      <a:noFill/>
                      <a:prstDash val="solid"/>
                    </a:lnR>
                    <a:lnT w="9525" cap="flat" cmpd="sng" algn="ctr">
                      <a:noFill/>
                      <a:prstDash val="solid"/>
                    </a:lnT>
                    <a:lnB w="12700" cmpd="sng">
                      <a:noFill/>
                      <a:prstDash val="solid"/>
                    </a:lnB>
                    <a:noFill/>
                  </a:tcPr>
                </a:tc>
                <a:tc>
                  <a:txBody>
                    <a:bodyPr/>
                    <a:lstStyle/>
                    <a:p>
                      <a:pPr algn="ctr"/>
                      <a:r>
                        <a:rPr lang="en-GB" sz="1400" b="1" cap="none" spc="0">
                          <a:solidFill>
                            <a:schemeClr val="tx1"/>
                          </a:solidFill>
                        </a:rPr>
                        <a:t>TESLA</a:t>
                      </a:r>
                    </a:p>
                  </a:txBody>
                  <a:tcPr marL="0" marR="46929" marT="16742" marB="83708" anchor="b">
                    <a:lnL w="12700" cmpd="sng">
                      <a:noFill/>
                      <a:prstDash val="solid"/>
                    </a:lnL>
                    <a:lnR w="12700" cmpd="sng">
                      <a:noFill/>
                      <a:prstDash val="solid"/>
                    </a:lnR>
                    <a:lnT w="9525" cap="flat" cmpd="sng" algn="ctr">
                      <a:noFill/>
                      <a:prstDash val="solid"/>
                    </a:lnT>
                    <a:lnB w="12700" cmpd="sng">
                      <a:noFill/>
                      <a:prstDash val="solid"/>
                    </a:lnB>
                    <a:noFill/>
                  </a:tcPr>
                </a:tc>
                <a:tc>
                  <a:txBody>
                    <a:bodyPr/>
                    <a:lstStyle/>
                    <a:p>
                      <a:pPr algn="ctr"/>
                      <a:r>
                        <a:rPr lang="en-GB" sz="1400" b="1" cap="none" spc="0">
                          <a:solidFill>
                            <a:schemeClr val="tx1"/>
                          </a:solidFill>
                        </a:rPr>
                        <a:t>APPLE</a:t>
                      </a:r>
                    </a:p>
                  </a:txBody>
                  <a:tcPr marL="0" marR="46929" marT="16742" marB="83708" anchor="b">
                    <a:lnL w="12700" cmpd="sng">
                      <a:noFill/>
                      <a:prstDash val="solid"/>
                    </a:lnL>
                    <a:lnR w="12700" cmpd="sng">
                      <a:noFill/>
                      <a:prstDash val="solid"/>
                    </a:lnR>
                    <a:lnT w="9525" cap="flat" cmpd="sng" algn="ctr">
                      <a:noFill/>
                      <a:prstDash val="solid"/>
                    </a:lnT>
                    <a:lnB w="12700" cmpd="sng">
                      <a:noFill/>
                      <a:prstDash val="solid"/>
                    </a:lnB>
                    <a:noFill/>
                  </a:tcPr>
                </a:tc>
                <a:tc>
                  <a:txBody>
                    <a:bodyPr/>
                    <a:lstStyle/>
                    <a:p>
                      <a:pPr algn="ctr"/>
                      <a:r>
                        <a:rPr lang="en-GB" sz="1400" b="1" cap="none" spc="0">
                          <a:solidFill>
                            <a:schemeClr val="tx1"/>
                          </a:solidFill>
                        </a:rPr>
                        <a:t>SP&amp;500</a:t>
                      </a:r>
                    </a:p>
                  </a:txBody>
                  <a:tcPr marL="0" marR="46929" marT="16742" marB="83708" anchor="b">
                    <a:lnL w="12700" cmpd="sng">
                      <a:noFill/>
                      <a:prstDash val="solid"/>
                    </a:lnL>
                    <a:lnR w="12700" cmpd="sng">
                      <a:noFill/>
                      <a:prstDash val="solid"/>
                    </a:lnR>
                    <a:lnT w="9525" cap="flat" cmpd="sng" algn="ctr">
                      <a:noFill/>
                      <a:prstDash val="solid"/>
                    </a:lnT>
                    <a:lnB w="12700" cmpd="sng">
                      <a:noFill/>
                      <a:prstDash val="solid"/>
                    </a:lnB>
                    <a:noFill/>
                  </a:tcPr>
                </a:tc>
                <a:extLst>
                  <a:ext uri="{0D108BD9-81ED-4DB2-BD59-A6C34878D82A}">
                    <a16:rowId xmlns:a16="http://schemas.microsoft.com/office/drawing/2014/main" val="2793373608"/>
                  </a:ext>
                </a:extLst>
              </a:tr>
              <a:tr h="317212">
                <a:tc>
                  <a:txBody>
                    <a:bodyPr/>
                    <a:lstStyle/>
                    <a:p>
                      <a:pPr rtl="0" fontAlgn="b"/>
                      <a:r>
                        <a:rPr lang="en-GB" sz="1100" cap="none" spc="0">
                          <a:solidFill>
                            <a:schemeClr val="tx1"/>
                          </a:solidFill>
                          <a:effectLst/>
                        </a:rPr>
                        <a:t>Mean</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r" rtl="0" fontAlgn="b"/>
                      <a:r>
                        <a:rPr lang="en-GB" sz="1100" cap="none" spc="0">
                          <a:solidFill>
                            <a:schemeClr val="tx1"/>
                          </a:solidFill>
                          <a:effectLst/>
                        </a:rPr>
                        <a:t>190.83</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r" rtl="0" fontAlgn="b"/>
                      <a:r>
                        <a:rPr lang="en-GB" sz="1100" cap="none" spc="0">
                          <a:solidFill>
                            <a:schemeClr val="tx1"/>
                          </a:solidFill>
                          <a:effectLst/>
                        </a:rPr>
                        <a:t>131.79</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r" rtl="0" fontAlgn="b"/>
                      <a:r>
                        <a:rPr lang="en-GB" sz="1100" cap="none" spc="0">
                          <a:solidFill>
                            <a:schemeClr val="tx1"/>
                          </a:solidFill>
                          <a:effectLst/>
                        </a:rPr>
                        <a:t>97.39</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r" rtl="0" fontAlgn="b"/>
                      <a:r>
                        <a:rPr lang="en-GB" sz="1100" cap="none" spc="0">
                          <a:solidFill>
                            <a:schemeClr val="tx1"/>
                          </a:solidFill>
                          <a:effectLst/>
                        </a:rPr>
                        <a:t>3457.23</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1601294435"/>
                  </a:ext>
                </a:extLst>
              </a:tr>
              <a:tr h="317212">
                <a:tc>
                  <a:txBody>
                    <a:bodyPr/>
                    <a:lstStyle/>
                    <a:p>
                      <a:pPr rtl="0" fontAlgn="b"/>
                      <a:r>
                        <a:rPr lang="en-GB" sz="1100" cap="none" spc="0">
                          <a:solidFill>
                            <a:schemeClr val="tx1"/>
                          </a:solidFill>
                          <a:effectLst/>
                        </a:rPr>
                        <a:t>Standard Error</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r" rtl="0" fontAlgn="b"/>
                      <a:r>
                        <a:rPr lang="en-GB" sz="1100" cap="none" spc="0">
                          <a:solidFill>
                            <a:schemeClr val="tx1"/>
                          </a:solidFill>
                          <a:effectLst/>
                        </a:rPr>
                        <a:t>2.10</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r" rtl="0" fontAlgn="b"/>
                      <a:r>
                        <a:rPr lang="en-GB" sz="1100" cap="none" spc="0">
                          <a:solidFill>
                            <a:schemeClr val="tx1"/>
                          </a:solidFill>
                          <a:effectLst/>
                        </a:rPr>
                        <a:t>3.27</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r" rtl="0" fontAlgn="b"/>
                      <a:r>
                        <a:rPr lang="en-GB" sz="1100" cap="none" spc="0">
                          <a:solidFill>
                            <a:schemeClr val="tx1"/>
                          </a:solidFill>
                          <a:effectLst/>
                        </a:rPr>
                        <a:t>1.30</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r" rtl="0" fontAlgn="b"/>
                      <a:r>
                        <a:rPr lang="en-GB" sz="1100" cap="none" spc="0">
                          <a:solidFill>
                            <a:schemeClr val="tx1"/>
                          </a:solidFill>
                          <a:effectLst/>
                        </a:rPr>
                        <a:t>18.65</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074721166"/>
                  </a:ext>
                </a:extLst>
              </a:tr>
              <a:tr h="317212">
                <a:tc>
                  <a:txBody>
                    <a:bodyPr/>
                    <a:lstStyle/>
                    <a:p>
                      <a:pPr rtl="0" fontAlgn="b"/>
                      <a:r>
                        <a:rPr lang="en-GB" sz="1100" cap="none" spc="0">
                          <a:solidFill>
                            <a:schemeClr val="tx1"/>
                          </a:solidFill>
                          <a:effectLst/>
                        </a:rPr>
                        <a:t>Median</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r" rtl="0" fontAlgn="b"/>
                      <a:r>
                        <a:rPr lang="en-GB" sz="1100" cap="none" spc="0">
                          <a:solidFill>
                            <a:schemeClr val="tx1"/>
                          </a:solidFill>
                          <a:effectLst/>
                        </a:rPr>
                        <a:t>198.82</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r" rtl="0" fontAlgn="b"/>
                      <a:r>
                        <a:rPr lang="en-GB" sz="1100" cap="none" spc="0">
                          <a:solidFill>
                            <a:schemeClr val="tx1"/>
                          </a:solidFill>
                          <a:effectLst/>
                        </a:rPr>
                        <a:t>97.64</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r" rtl="0" fontAlgn="b"/>
                      <a:r>
                        <a:rPr lang="en-GB" sz="1100" cap="none" spc="0">
                          <a:solidFill>
                            <a:schemeClr val="tx1"/>
                          </a:solidFill>
                          <a:effectLst/>
                        </a:rPr>
                        <a:t>94.15</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r" rtl="0" fontAlgn="b"/>
                      <a:r>
                        <a:rPr lang="en-GB" sz="1100" cap="none" spc="0">
                          <a:solidFill>
                            <a:schemeClr val="tx1"/>
                          </a:solidFill>
                          <a:effectLst/>
                        </a:rPr>
                        <a:t>3298.03</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618448676"/>
                  </a:ext>
                </a:extLst>
              </a:tr>
              <a:tr h="317212">
                <a:tc>
                  <a:txBody>
                    <a:bodyPr/>
                    <a:lstStyle/>
                    <a:p>
                      <a:pPr rtl="0" fontAlgn="b"/>
                      <a:r>
                        <a:rPr lang="en-GB" sz="1100" cap="none" spc="0">
                          <a:solidFill>
                            <a:schemeClr val="tx1"/>
                          </a:solidFill>
                          <a:effectLst/>
                        </a:rPr>
                        <a:t>Mode</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r" rtl="0" fontAlgn="b"/>
                      <a:r>
                        <a:rPr lang="en-GB" sz="1100" cap="none" spc="0">
                          <a:solidFill>
                            <a:schemeClr val="tx1"/>
                          </a:solidFill>
                          <a:effectLst/>
                        </a:rPr>
                        <a:t>89.88</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r" rtl="0" fontAlgn="b"/>
                      <a:r>
                        <a:rPr lang="en-GB" sz="1100" cap="none" spc="0">
                          <a:solidFill>
                            <a:schemeClr val="tx1"/>
                          </a:solidFill>
                          <a:effectLst/>
                        </a:rPr>
                        <a:t>23.62</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r" rtl="0" fontAlgn="b"/>
                      <a:r>
                        <a:rPr lang="en-GB" sz="1100" cap="none" spc="0">
                          <a:solidFill>
                            <a:schemeClr val="tx1"/>
                          </a:solidFill>
                          <a:effectLst/>
                        </a:rPr>
                        <a:t>41.25</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r" rtl="0" fontAlgn="b"/>
                      <a:r>
                        <a:rPr lang="en-GB" sz="1100" cap="none" spc="0">
                          <a:solidFill>
                            <a:schemeClr val="tx1"/>
                          </a:solidFill>
                          <a:effectLst/>
                        </a:rPr>
                        <a:t>2783.02</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373969780"/>
                  </a:ext>
                </a:extLst>
              </a:tr>
              <a:tr h="317212">
                <a:tc>
                  <a:txBody>
                    <a:bodyPr/>
                    <a:lstStyle/>
                    <a:p>
                      <a:pPr rtl="0" fontAlgn="b"/>
                      <a:r>
                        <a:rPr lang="en-GB" sz="1100" cap="none" spc="0">
                          <a:solidFill>
                            <a:schemeClr val="tx1"/>
                          </a:solidFill>
                          <a:effectLst/>
                        </a:rPr>
                        <a:t>Standard Deviation</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r" rtl="0" fontAlgn="b"/>
                      <a:r>
                        <a:rPr lang="en-GB" sz="1100" cap="none" spc="0">
                          <a:solidFill>
                            <a:schemeClr val="tx1"/>
                          </a:solidFill>
                          <a:effectLst/>
                        </a:rPr>
                        <a:t>75.19</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r" rtl="0" fontAlgn="b"/>
                      <a:r>
                        <a:rPr lang="en-GB" sz="1100" cap="none" spc="0">
                          <a:solidFill>
                            <a:schemeClr val="tx1"/>
                          </a:solidFill>
                          <a:effectLst/>
                        </a:rPr>
                        <a:t>116.98</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r" rtl="0" fontAlgn="b"/>
                      <a:r>
                        <a:rPr lang="en-GB" sz="1100" cap="none" spc="0" dirty="0">
                          <a:solidFill>
                            <a:schemeClr val="tx1"/>
                          </a:solidFill>
                          <a:effectLst/>
                        </a:rPr>
                        <a:t>46.57</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r" rtl="0" fontAlgn="b"/>
                      <a:r>
                        <a:rPr lang="en-GB" sz="1100" cap="none" spc="0">
                          <a:solidFill>
                            <a:schemeClr val="tx1"/>
                          </a:solidFill>
                          <a:effectLst/>
                        </a:rPr>
                        <a:t>666.78</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3336292226"/>
                  </a:ext>
                </a:extLst>
              </a:tr>
              <a:tr h="317212">
                <a:tc>
                  <a:txBody>
                    <a:bodyPr/>
                    <a:lstStyle/>
                    <a:p>
                      <a:pPr rtl="0" fontAlgn="b"/>
                      <a:r>
                        <a:rPr lang="en-GB" sz="1100" cap="none" spc="0">
                          <a:solidFill>
                            <a:schemeClr val="tx1"/>
                          </a:solidFill>
                          <a:effectLst/>
                        </a:rPr>
                        <a:t>Sample Variance</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r" rtl="0" fontAlgn="b"/>
                      <a:r>
                        <a:rPr lang="en-GB" sz="1100" cap="none" spc="0">
                          <a:solidFill>
                            <a:schemeClr val="tx1"/>
                          </a:solidFill>
                          <a:effectLst/>
                        </a:rPr>
                        <a:t>5653.29</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r" rtl="0" fontAlgn="b"/>
                      <a:r>
                        <a:rPr lang="en-GB" sz="1100" cap="none" spc="0">
                          <a:solidFill>
                            <a:schemeClr val="tx1"/>
                          </a:solidFill>
                          <a:effectLst/>
                        </a:rPr>
                        <a:t>13684.08</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r" rtl="0" fontAlgn="b"/>
                      <a:r>
                        <a:rPr lang="en-GB" sz="1100" cap="none" spc="0">
                          <a:solidFill>
                            <a:schemeClr val="tx1"/>
                          </a:solidFill>
                          <a:effectLst/>
                        </a:rPr>
                        <a:t>2168.54</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r" rtl="0" fontAlgn="b"/>
                      <a:r>
                        <a:rPr lang="en-GB" sz="1100" cap="none" spc="0">
                          <a:solidFill>
                            <a:schemeClr val="tx1"/>
                          </a:solidFill>
                          <a:effectLst/>
                        </a:rPr>
                        <a:t>444593.79</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664067187"/>
                  </a:ext>
                </a:extLst>
              </a:tr>
              <a:tr h="317212">
                <a:tc>
                  <a:txBody>
                    <a:bodyPr/>
                    <a:lstStyle/>
                    <a:p>
                      <a:pPr rtl="0" fontAlgn="b"/>
                      <a:r>
                        <a:rPr lang="en-GB" sz="1100" cap="none" spc="0">
                          <a:solidFill>
                            <a:schemeClr val="tx1"/>
                          </a:solidFill>
                          <a:effectLst/>
                        </a:rPr>
                        <a:t>Kurtosis</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r" rtl="0" fontAlgn="b"/>
                      <a:r>
                        <a:rPr lang="en-GB" sz="1100" cap="none" spc="0" dirty="0">
                          <a:solidFill>
                            <a:schemeClr val="tx1"/>
                          </a:solidFill>
                          <a:effectLst/>
                        </a:rPr>
                        <a:t>-1.31</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r" rtl="0" fontAlgn="b"/>
                      <a:r>
                        <a:rPr lang="en-GB" sz="1100" cap="none" spc="0">
                          <a:solidFill>
                            <a:schemeClr val="tx1"/>
                          </a:solidFill>
                          <a:effectLst/>
                        </a:rPr>
                        <a:t>-1.26</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r" rtl="0" fontAlgn="b"/>
                      <a:r>
                        <a:rPr lang="en-GB" sz="1100" cap="none" spc="0">
                          <a:solidFill>
                            <a:schemeClr val="tx1"/>
                          </a:solidFill>
                          <a:effectLst/>
                        </a:rPr>
                        <a:t>-1.58</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r" rtl="0" fontAlgn="b"/>
                      <a:r>
                        <a:rPr lang="en-GB" sz="1100" cap="none" spc="0">
                          <a:solidFill>
                            <a:schemeClr val="tx1"/>
                          </a:solidFill>
                          <a:effectLst/>
                        </a:rPr>
                        <a:t>-1.30</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3142390008"/>
                  </a:ext>
                </a:extLst>
              </a:tr>
              <a:tr h="317212">
                <a:tc>
                  <a:txBody>
                    <a:bodyPr/>
                    <a:lstStyle/>
                    <a:p>
                      <a:pPr rtl="0" fontAlgn="b"/>
                      <a:r>
                        <a:rPr lang="en-GB" sz="1100" cap="none" spc="0">
                          <a:solidFill>
                            <a:schemeClr val="tx1"/>
                          </a:solidFill>
                          <a:effectLst/>
                        </a:rPr>
                        <a:t>Skewness</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r" rtl="0" fontAlgn="b"/>
                      <a:r>
                        <a:rPr lang="en-GB" sz="1100" cap="none" spc="0" dirty="0">
                          <a:solidFill>
                            <a:schemeClr val="tx1"/>
                          </a:solidFill>
                          <a:effectLst/>
                        </a:rPr>
                        <a:t>0.14</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r" rtl="0" fontAlgn="b"/>
                      <a:r>
                        <a:rPr lang="en-GB" sz="1100" cap="none" spc="0">
                          <a:solidFill>
                            <a:schemeClr val="tx1"/>
                          </a:solidFill>
                          <a:effectLst/>
                        </a:rPr>
                        <a:t>0.47</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r" rtl="0" fontAlgn="b"/>
                      <a:r>
                        <a:rPr lang="en-GB" sz="1100" cap="none" spc="0" dirty="0">
                          <a:solidFill>
                            <a:schemeClr val="tx1"/>
                          </a:solidFill>
                          <a:effectLst/>
                        </a:rPr>
                        <a:t>0.12</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r" rtl="0" fontAlgn="b"/>
                      <a:r>
                        <a:rPr lang="en-GB" sz="1100" cap="none" spc="0">
                          <a:solidFill>
                            <a:schemeClr val="tx1"/>
                          </a:solidFill>
                          <a:effectLst/>
                        </a:rPr>
                        <a:t>0.33</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023687841"/>
                  </a:ext>
                </a:extLst>
              </a:tr>
              <a:tr h="317212">
                <a:tc>
                  <a:txBody>
                    <a:bodyPr/>
                    <a:lstStyle/>
                    <a:p>
                      <a:pPr rtl="0" fontAlgn="b"/>
                      <a:r>
                        <a:rPr lang="en-GB" sz="1100" cap="none" spc="0">
                          <a:solidFill>
                            <a:schemeClr val="tx1"/>
                          </a:solidFill>
                          <a:effectLst/>
                        </a:rPr>
                        <a:t>Range</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r" rtl="0" fontAlgn="b"/>
                      <a:r>
                        <a:rPr lang="en-GB" sz="1100" cap="none" spc="0">
                          <a:solidFill>
                            <a:schemeClr val="tx1"/>
                          </a:solidFill>
                          <a:effectLst/>
                        </a:rPr>
                        <a:t>259.87</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r" rtl="0" fontAlgn="b"/>
                      <a:r>
                        <a:rPr lang="en-GB" sz="1100" cap="none" spc="0">
                          <a:solidFill>
                            <a:schemeClr val="tx1"/>
                          </a:solidFill>
                          <a:effectLst/>
                        </a:rPr>
                        <a:t>398.04</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r" rtl="0" fontAlgn="b"/>
                      <a:r>
                        <a:rPr lang="en-GB" sz="1100" cap="none" spc="0">
                          <a:solidFill>
                            <a:schemeClr val="tx1"/>
                          </a:solidFill>
                          <a:effectLst/>
                        </a:rPr>
                        <a:t>146.65</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r" rtl="0" fontAlgn="b"/>
                      <a:r>
                        <a:rPr lang="en-GB" sz="1100" cap="none" spc="0">
                          <a:solidFill>
                            <a:schemeClr val="tx1"/>
                          </a:solidFill>
                          <a:effectLst/>
                        </a:rPr>
                        <a:t>2559.16</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4126424025"/>
                  </a:ext>
                </a:extLst>
              </a:tr>
              <a:tr h="317212">
                <a:tc>
                  <a:txBody>
                    <a:bodyPr/>
                    <a:lstStyle/>
                    <a:p>
                      <a:pPr rtl="0" fontAlgn="b"/>
                      <a:r>
                        <a:rPr lang="en-GB" sz="1100" cap="none" spc="0">
                          <a:solidFill>
                            <a:schemeClr val="tx1"/>
                          </a:solidFill>
                          <a:effectLst/>
                        </a:rPr>
                        <a:t>Minimum</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r" rtl="0" fontAlgn="b"/>
                      <a:r>
                        <a:rPr lang="en-GB" sz="1100" cap="none" spc="0">
                          <a:solidFill>
                            <a:schemeClr val="tx1"/>
                          </a:solidFill>
                          <a:effectLst/>
                        </a:rPr>
                        <a:t>80.06</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r" rtl="0" fontAlgn="b"/>
                      <a:r>
                        <a:rPr lang="en-GB" sz="1100" cap="none" spc="0">
                          <a:solidFill>
                            <a:schemeClr val="tx1"/>
                          </a:solidFill>
                          <a:effectLst/>
                        </a:rPr>
                        <a:t>11.93</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r" rtl="0" fontAlgn="b"/>
                      <a:r>
                        <a:rPr lang="en-GB" sz="1100" cap="none" spc="0">
                          <a:solidFill>
                            <a:schemeClr val="tx1"/>
                          </a:solidFill>
                          <a:effectLst/>
                        </a:rPr>
                        <a:t>34.31</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r" rtl="0" fontAlgn="b"/>
                      <a:r>
                        <a:rPr lang="en-GB" sz="1100" cap="none" spc="0">
                          <a:solidFill>
                            <a:schemeClr val="tx1"/>
                          </a:solidFill>
                          <a:effectLst/>
                        </a:rPr>
                        <a:t>2237.40</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720126307"/>
                  </a:ext>
                </a:extLst>
              </a:tr>
              <a:tr h="317212">
                <a:tc>
                  <a:txBody>
                    <a:bodyPr/>
                    <a:lstStyle/>
                    <a:p>
                      <a:pPr rtl="0" fontAlgn="b"/>
                      <a:r>
                        <a:rPr lang="en-GB" sz="1100" cap="none" spc="0">
                          <a:solidFill>
                            <a:schemeClr val="tx1"/>
                          </a:solidFill>
                          <a:effectLst/>
                        </a:rPr>
                        <a:t>Maximum</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r" rtl="0" fontAlgn="b"/>
                      <a:r>
                        <a:rPr lang="en-GB" sz="1100" cap="none" spc="0">
                          <a:solidFill>
                            <a:schemeClr val="tx1"/>
                          </a:solidFill>
                          <a:effectLst/>
                        </a:rPr>
                        <a:t>339.92</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r" rtl="0" fontAlgn="b"/>
                      <a:r>
                        <a:rPr lang="en-GB" sz="1100" cap="none" spc="0">
                          <a:solidFill>
                            <a:schemeClr val="tx1"/>
                          </a:solidFill>
                          <a:effectLst/>
                        </a:rPr>
                        <a:t>409.97</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r" rtl="0" fontAlgn="b"/>
                      <a:r>
                        <a:rPr lang="en-GB" sz="1100" cap="none" spc="0">
                          <a:solidFill>
                            <a:schemeClr val="tx1"/>
                          </a:solidFill>
                          <a:effectLst/>
                        </a:rPr>
                        <a:t>180.96</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algn="r" rtl="0" fontAlgn="b"/>
                      <a:r>
                        <a:rPr lang="en-GB" sz="1100" cap="none" spc="0">
                          <a:solidFill>
                            <a:schemeClr val="tx1"/>
                          </a:solidFill>
                          <a:effectLst/>
                        </a:rPr>
                        <a:t>4796.56</a:t>
                      </a:r>
                    </a:p>
                  </a:txBody>
                  <a:tcPr marL="0" marR="9777" marT="25113" marB="83708" anchor="b">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886525790"/>
                  </a:ext>
                </a:extLst>
              </a:tr>
              <a:tr h="317212">
                <a:tc>
                  <a:txBody>
                    <a:bodyPr/>
                    <a:lstStyle/>
                    <a:p>
                      <a:pPr rtl="0" fontAlgn="b"/>
                      <a:r>
                        <a:rPr lang="en-GB" sz="1100" cap="none" spc="0">
                          <a:solidFill>
                            <a:schemeClr val="tx1"/>
                          </a:solidFill>
                          <a:effectLst/>
                        </a:rPr>
                        <a:t>Sum</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r" rtl="0" fontAlgn="b"/>
                      <a:r>
                        <a:rPr lang="en-GB" sz="1100" cap="none" spc="0">
                          <a:solidFill>
                            <a:schemeClr val="tx1"/>
                          </a:solidFill>
                          <a:effectLst/>
                        </a:rPr>
                        <a:t>243876.63</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r" rtl="0" fontAlgn="b"/>
                      <a:r>
                        <a:rPr lang="en-GB" sz="1100" cap="none" spc="0">
                          <a:solidFill>
                            <a:schemeClr val="tx1"/>
                          </a:solidFill>
                          <a:effectLst/>
                        </a:rPr>
                        <a:t>168427.98</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r" rtl="0" fontAlgn="b"/>
                      <a:r>
                        <a:rPr lang="en-GB" sz="1100" cap="none" spc="0">
                          <a:solidFill>
                            <a:schemeClr val="tx1"/>
                          </a:solidFill>
                          <a:effectLst/>
                        </a:rPr>
                        <a:t>124462.16</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algn="r" rtl="0" fontAlgn="b"/>
                      <a:r>
                        <a:rPr lang="en-GB" sz="1100" cap="none" spc="0">
                          <a:solidFill>
                            <a:schemeClr val="tx1"/>
                          </a:solidFill>
                          <a:effectLst/>
                        </a:rPr>
                        <a:t>4418340.01</a:t>
                      </a:r>
                    </a:p>
                  </a:txBody>
                  <a:tcPr marL="0" marR="9777" marT="25113" marB="83708" anchor="b">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57888586"/>
                  </a:ext>
                </a:extLst>
              </a:tr>
              <a:tr h="317212">
                <a:tc>
                  <a:txBody>
                    <a:bodyPr/>
                    <a:lstStyle/>
                    <a:p>
                      <a:pPr rtl="0" fontAlgn="b"/>
                      <a:r>
                        <a:rPr lang="en-GB" sz="1100" cap="none" spc="0">
                          <a:solidFill>
                            <a:schemeClr val="tx1"/>
                          </a:solidFill>
                          <a:effectLst/>
                        </a:rPr>
                        <a:t>Count</a:t>
                      </a:r>
                    </a:p>
                  </a:txBody>
                  <a:tcPr marL="0" marR="9777" marT="25113" marB="83708" anchor="b">
                    <a:lnL w="12700" cmpd="sng">
                      <a:noFill/>
                      <a:prstDash val="solid"/>
                    </a:lnL>
                    <a:lnR w="12700" cmpd="sng">
                      <a:noFill/>
                      <a:prstDash val="solid"/>
                    </a:lnR>
                    <a:lnT w="12700" cmpd="sng">
                      <a:noFill/>
                      <a:prstDash val="solid"/>
                    </a:lnT>
                    <a:lnB w="12700" cmpd="sng">
                      <a:noFill/>
                      <a:prstDash val="solid"/>
                    </a:lnB>
                    <a:noFill/>
                  </a:tcPr>
                </a:tc>
                <a:tc>
                  <a:txBody>
                    <a:bodyPr/>
                    <a:lstStyle/>
                    <a:p>
                      <a:pPr algn="r" rtl="0" fontAlgn="b"/>
                      <a:r>
                        <a:rPr lang="en-GB" sz="1100" cap="none" spc="0">
                          <a:solidFill>
                            <a:schemeClr val="tx1"/>
                          </a:solidFill>
                          <a:effectLst/>
                        </a:rPr>
                        <a:t>1278.00</a:t>
                      </a:r>
                    </a:p>
                  </a:txBody>
                  <a:tcPr marL="0" marR="9777" marT="25113" marB="83708" anchor="b">
                    <a:lnL w="12700" cmpd="sng">
                      <a:noFill/>
                      <a:prstDash val="solid"/>
                    </a:lnL>
                    <a:lnR w="12700" cmpd="sng">
                      <a:noFill/>
                      <a:prstDash val="solid"/>
                    </a:lnR>
                    <a:lnT w="12700" cmpd="sng">
                      <a:noFill/>
                      <a:prstDash val="solid"/>
                    </a:lnT>
                    <a:lnB w="12700" cmpd="sng">
                      <a:noFill/>
                      <a:prstDash val="solid"/>
                    </a:lnB>
                    <a:noFill/>
                  </a:tcPr>
                </a:tc>
                <a:tc>
                  <a:txBody>
                    <a:bodyPr/>
                    <a:lstStyle/>
                    <a:p>
                      <a:pPr algn="r" rtl="0" fontAlgn="b"/>
                      <a:r>
                        <a:rPr lang="en-GB" sz="1100" cap="none" spc="0">
                          <a:solidFill>
                            <a:schemeClr val="tx1"/>
                          </a:solidFill>
                          <a:effectLst/>
                        </a:rPr>
                        <a:t>1278.00</a:t>
                      </a:r>
                    </a:p>
                  </a:txBody>
                  <a:tcPr marL="0" marR="9777" marT="25113" marB="83708" anchor="b">
                    <a:lnL w="12700" cmpd="sng">
                      <a:noFill/>
                      <a:prstDash val="solid"/>
                    </a:lnL>
                    <a:lnR w="12700" cmpd="sng">
                      <a:noFill/>
                      <a:prstDash val="solid"/>
                    </a:lnR>
                    <a:lnT w="12700" cmpd="sng">
                      <a:noFill/>
                      <a:prstDash val="solid"/>
                    </a:lnT>
                    <a:lnB w="12700" cmpd="sng">
                      <a:noFill/>
                      <a:prstDash val="solid"/>
                    </a:lnB>
                    <a:noFill/>
                  </a:tcPr>
                </a:tc>
                <a:tc>
                  <a:txBody>
                    <a:bodyPr/>
                    <a:lstStyle/>
                    <a:p>
                      <a:pPr algn="r" rtl="0" fontAlgn="b"/>
                      <a:r>
                        <a:rPr lang="en-GB" sz="1100" cap="none" spc="0">
                          <a:solidFill>
                            <a:schemeClr val="tx1"/>
                          </a:solidFill>
                          <a:effectLst/>
                        </a:rPr>
                        <a:t>1278.00</a:t>
                      </a:r>
                    </a:p>
                  </a:txBody>
                  <a:tcPr marL="0" marR="9777" marT="25113" marB="83708" anchor="b">
                    <a:lnL w="12700" cmpd="sng">
                      <a:noFill/>
                      <a:prstDash val="solid"/>
                    </a:lnL>
                    <a:lnR w="12700" cmpd="sng">
                      <a:noFill/>
                      <a:prstDash val="solid"/>
                    </a:lnR>
                    <a:lnT w="12700" cmpd="sng">
                      <a:noFill/>
                      <a:prstDash val="solid"/>
                    </a:lnT>
                    <a:lnB w="12700" cmpd="sng">
                      <a:noFill/>
                      <a:prstDash val="solid"/>
                    </a:lnB>
                    <a:noFill/>
                  </a:tcPr>
                </a:tc>
                <a:tc>
                  <a:txBody>
                    <a:bodyPr/>
                    <a:lstStyle/>
                    <a:p>
                      <a:pPr algn="r" rtl="0" fontAlgn="b"/>
                      <a:r>
                        <a:rPr lang="en-GB" sz="1100" cap="none" spc="0" dirty="0">
                          <a:solidFill>
                            <a:schemeClr val="tx1"/>
                          </a:solidFill>
                          <a:effectLst/>
                        </a:rPr>
                        <a:t>1278.00</a:t>
                      </a:r>
                    </a:p>
                  </a:txBody>
                  <a:tcPr marL="0" marR="9777" marT="25113" marB="83708"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447829304"/>
                  </a:ext>
                </a:extLst>
              </a:tr>
            </a:tbl>
          </a:graphicData>
        </a:graphic>
      </p:graphicFrame>
    </p:spTree>
    <p:extLst>
      <p:ext uri="{BB962C8B-B14F-4D97-AF65-F5344CB8AC3E}">
        <p14:creationId xmlns:p14="http://schemas.microsoft.com/office/powerpoint/2010/main" val="3291022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lobe with a graph and lines&#10;&#10;Description automatically generated with medium confidence">
            <a:extLst>
              <a:ext uri="{FF2B5EF4-FFF2-40B4-BE49-F238E27FC236}">
                <a16:creationId xmlns:a16="http://schemas.microsoft.com/office/drawing/2014/main" id="{B0AE55A9-D796-295B-40D8-FD47A17CBE94}"/>
              </a:ext>
            </a:extLst>
          </p:cNvPr>
          <p:cNvPicPr>
            <a:picLocks noChangeAspect="1"/>
          </p:cNvPicPr>
          <p:nvPr/>
        </p:nvPicPr>
        <p:blipFill>
          <a:blip r:embed="rId2">
            <a:extLst>
              <a:ext uri="{28A0092B-C50C-407E-A947-70E740481C1C}">
                <a14:useLocalDpi xmlns:a14="http://schemas.microsoft.com/office/drawing/2010/main" val="0"/>
              </a:ext>
            </a:extLst>
          </a:blip>
          <a:srcRect l="3546"/>
          <a:stretch/>
        </p:blipFill>
        <p:spPr>
          <a:xfrm>
            <a:off x="835024" y="1905504"/>
            <a:ext cx="5260976" cy="3627167"/>
          </a:xfrm>
          <a:prstGeom prst="rect">
            <a:avLst/>
          </a:prstGeom>
        </p:spPr>
      </p:pic>
      <p:sp>
        <p:nvSpPr>
          <p:cNvPr id="6" name="TextBox 5">
            <a:extLst>
              <a:ext uri="{FF2B5EF4-FFF2-40B4-BE49-F238E27FC236}">
                <a16:creationId xmlns:a16="http://schemas.microsoft.com/office/drawing/2014/main" id="{990BFC5C-7AC1-B4D5-CA7F-6BE1AAF74F2E}"/>
              </a:ext>
            </a:extLst>
          </p:cNvPr>
          <p:cNvSpPr txBox="1"/>
          <p:nvPr/>
        </p:nvSpPr>
        <p:spPr>
          <a:xfrm>
            <a:off x="6931024" y="1346410"/>
            <a:ext cx="4728341" cy="1343955"/>
          </a:xfrm>
          <a:prstGeom prst="rect">
            <a:avLst/>
          </a:prstGeom>
        </p:spPr>
        <p:txBody>
          <a:bodyPr vert="horz" lIns="91440" tIns="45720" rIns="91440" bIns="45720" rtlCol="0">
            <a:normAutofit/>
          </a:bodyPr>
          <a:lstStyle/>
          <a:p>
            <a:pPr marL="57150" indent="-285750" algn="just">
              <a:lnSpc>
                <a:spcPct val="90000"/>
              </a:lnSpc>
              <a:spcAft>
                <a:spcPts val="600"/>
              </a:spcAft>
              <a:buFont typeface="Wingdings" panose="05000000000000000000" pitchFamily="2" charset="2"/>
              <a:buChar char="§"/>
            </a:pPr>
            <a:r>
              <a:rPr kumimoji="0" lang="en-US" altLang="en-US" sz="1600" b="1" i="0" u="none" strike="noStrike" cap="none" normalizeH="0" baseline="0" dirty="0">
                <a:ln>
                  <a:noFill/>
                </a:ln>
                <a:solidFill>
                  <a:schemeClr val="bg1">
                    <a:alpha val="80000"/>
                  </a:schemeClr>
                </a:solidFill>
                <a:effectLst/>
              </a:rPr>
              <a:t>Tesla</a:t>
            </a:r>
            <a:r>
              <a:rPr kumimoji="0" lang="en-US" altLang="en-US" sz="1600" b="0" i="0" u="none" strike="noStrike" cap="none" normalizeH="0" baseline="0" dirty="0">
                <a:ln>
                  <a:noFill/>
                </a:ln>
                <a:solidFill>
                  <a:schemeClr val="bg1">
                    <a:alpha val="80000"/>
                  </a:schemeClr>
                </a:solidFill>
                <a:effectLst/>
              </a:rPr>
              <a:t>: High growth potential, high risk.</a:t>
            </a:r>
          </a:p>
          <a:p>
            <a:pPr marL="57150" marR="0" lvl="0" indent="-285750" algn="just" fontAlgn="base">
              <a:lnSpc>
                <a:spcPct val="90000"/>
              </a:lnSpc>
              <a:spcBef>
                <a:spcPct val="0"/>
              </a:spcBef>
              <a:spcAft>
                <a:spcPts val="600"/>
              </a:spcAft>
              <a:buClrTx/>
              <a:buSzTx/>
              <a:buFont typeface="Wingdings" panose="05000000000000000000" pitchFamily="2" charset="2"/>
              <a:buChar char="§"/>
              <a:tabLst/>
            </a:pPr>
            <a:r>
              <a:rPr kumimoji="0" lang="en-US" altLang="en-US" sz="1600" b="1" i="0" u="none" strike="noStrike" cap="none" normalizeH="0" baseline="0" dirty="0">
                <a:ln>
                  <a:noFill/>
                </a:ln>
                <a:solidFill>
                  <a:schemeClr val="bg1">
                    <a:alpha val="80000"/>
                  </a:schemeClr>
                </a:solidFill>
                <a:effectLst/>
              </a:rPr>
              <a:t>Microsoft</a:t>
            </a:r>
            <a:r>
              <a:rPr kumimoji="0" lang="en-US" altLang="en-US" sz="1600" b="0" i="0" u="none" strike="noStrike" cap="none" normalizeH="0" baseline="0" dirty="0">
                <a:ln>
                  <a:noFill/>
                </a:ln>
                <a:solidFill>
                  <a:schemeClr val="bg1">
                    <a:alpha val="80000"/>
                  </a:schemeClr>
                </a:solidFill>
                <a:effectLst/>
              </a:rPr>
              <a:t>: Strong confidence, moderate risk.</a:t>
            </a:r>
          </a:p>
          <a:p>
            <a:pPr marL="57150" marR="0" lvl="0" indent="-285750" algn="just" fontAlgn="base">
              <a:lnSpc>
                <a:spcPct val="90000"/>
              </a:lnSpc>
              <a:spcBef>
                <a:spcPct val="0"/>
              </a:spcBef>
              <a:spcAft>
                <a:spcPts val="600"/>
              </a:spcAft>
              <a:buClrTx/>
              <a:buSzTx/>
              <a:buFont typeface="Wingdings" panose="05000000000000000000" pitchFamily="2" charset="2"/>
              <a:buChar char="§"/>
              <a:tabLst/>
            </a:pPr>
            <a:r>
              <a:rPr kumimoji="0" lang="en-US" altLang="en-US" sz="1600" b="1" i="0" u="none" strike="noStrike" cap="none" normalizeH="0" baseline="0" dirty="0">
                <a:ln>
                  <a:noFill/>
                </a:ln>
                <a:solidFill>
                  <a:schemeClr val="bg1">
                    <a:alpha val="80000"/>
                  </a:schemeClr>
                </a:solidFill>
                <a:effectLst/>
              </a:rPr>
              <a:t>Apple</a:t>
            </a:r>
            <a:r>
              <a:rPr kumimoji="0" lang="en-US" altLang="en-US" sz="1600" b="0" i="0" u="none" strike="noStrike" cap="none" normalizeH="0" baseline="0" dirty="0">
                <a:ln>
                  <a:noFill/>
                </a:ln>
                <a:solidFill>
                  <a:schemeClr val="bg1">
                    <a:alpha val="80000"/>
                  </a:schemeClr>
                </a:solidFill>
                <a:effectLst/>
              </a:rPr>
              <a:t>: Steady demand, low risk.</a:t>
            </a:r>
          </a:p>
          <a:p>
            <a:pPr marL="57150" marR="0" lvl="0" indent="-285750" algn="just" fontAlgn="base">
              <a:lnSpc>
                <a:spcPct val="90000"/>
              </a:lnSpc>
              <a:spcBef>
                <a:spcPct val="0"/>
              </a:spcBef>
              <a:spcAft>
                <a:spcPts val="600"/>
              </a:spcAft>
              <a:buClrTx/>
              <a:buSzTx/>
              <a:buFont typeface="Wingdings" panose="05000000000000000000" pitchFamily="2" charset="2"/>
              <a:buChar char="§"/>
              <a:tabLst/>
            </a:pPr>
            <a:r>
              <a:rPr kumimoji="0" lang="en-US" altLang="en-US" sz="1600" b="1" i="0" u="none" strike="noStrike" cap="none" normalizeH="0" baseline="0" dirty="0">
                <a:ln>
                  <a:noFill/>
                </a:ln>
                <a:solidFill>
                  <a:schemeClr val="bg1">
                    <a:alpha val="80000"/>
                  </a:schemeClr>
                </a:solidFill>
                <a:effectLst/>
              </a:rPr>
              <a:t>S&amp;P 500</a:t>
            </a:r>
            <a:r>
              <a:rPr kumimoji="0" lang="en-US" altLang="en-US" sz="1600" b="0" i="0" u="none" strike="noStrike" cap="none" normalizeH="0" baseline="0" dirty="0">
                <a:ln>
                  <a:noFill/>
                </a:ln>
                <a:solidFill>
                  <a:schemeClr val="bg1">
                    <a:alpha val="80000"/>
                  </a:schemeClr>
                </a:solidFill>
                <a:effectLst/>
              </a:rPr>
              <a:t>: Market benchmark with high fluctuations</a:t>
            </a:r>
            <a:endParaRPr lang="en-US" sz="1600" dirty="0">
              <a:solidFill>
                <a:schemeClr val="bg1">
                  <a:alpha val="80000"/>
                </a:schemeClr>
              </a:solidFill>
            </a:endParaRPr>
          </a:p>
        </p:txBody>
      </p:sp>
      <p:sp>
        <p:nvSpPr>
          <p:cNvPr id="16" name="TextBox 15">
            <a:extLst>
              <a:ext uri="{FF2B5EF4-FFF2-40B4-BE49-F238E27FC236}">
                <a16:creationId xmlns:a16="http://schemas.microsoft.com/office/drawing/2014/main" id="{D97BAF31-F9FC-D250-D6F4-45DBD169CFEC}"/>
              </a:ext>
            </a:extLst>
          </p:cNvPr>
          <p:cNvSpPr txBox="1"/>
          <p:nvPr/>
        </p:nvSpPr>
        <p:spPr>
          <a:xfrm>
            <a:off x="6931024" y="3175114"/>
            <a:ext cx="4885661" cy="2405787"/>
          </a:xfrm>
          <a:prstGeom prst="rect">
            <a:avLst/>
          </a:prstGeom>
          <a:noFill/>
        </p:spPr>
        <p:txBody>
          <a:bodyPr wrap="square">
            <a:spAutoFit/>
          </a:bodyPr>
          <a:lstStyle/>
          <a:p>
            <a:pPr>
              <a:lnSpc>
                <a:spcPct val="90000"/>
              </a:lnSpc>
              <a:spcBef>
                <a:spcPts val="1000"/>
              </a:spcBef>
            </a:pPr>
            <a:endParaRPr lang="en-US" sz="1800" b="1" kern="1200" dirty="0">
              <a:solidFill>
                <a:schemeClr val="bg1">
                  <a:alpha val="55000"/>
                </a:schemeClr>
              </a:solidFill>
              <a:ea typeface="+mn-ea"/>
              <a:cs typeface="+mn-cs"/>
            </a:endParaRPr>
          </a:p>
          <a:p>
            <a:pPr marL="285750" marR="0" lvl="0" indent="-285750" algn="just" fontAlgn="base">
              <a:lnSpc>
                <a:spcPct val="90000"/>
              </a:lnSpc>
              <a:spcBef>
                <a:spcPts val="1000"/>
              </a:spcBef>
              <a:spcAft>
                <a:spcPct val="0"/>
              </a:spcAft>
              <a:buClrTx/>
              <a:buSzTx/>
              <a:buFont typeface="Wingdings" panose="05000000000000000000" pitchFamily="2" charset="2"/>
              <a:buChar char="§"/>
              <a:tabLst/>
            </a:pPr>
            <a:r>
              <a:rPr kumimoji="0" lang="en-US" altLang="en-US" sz="1600" b="1" i="0" u="none" strike="noStrike" kern="1200" cap="none" normalizeH="0" baseline="0" dirty="0">
                <a:ln>
                  <a:noFill/>
                </a:ln>
                <a:solidFill>
                  <a:schemeClr val="bg1">
                    <a:alpha val="55000"/>
                  </a:schemeClr>
                </a:solidFill>
                <a:effectLst/>
                <a:ea typeface="+mn-ea"/>
                <a:cs typeface="+mn-cs"/>
              </a:rPr>
              <a:t>For growth-oriented investors</a:t>
            </a:r>
            <a:r>
              <a:rPr kumimoji="0" lang="en-US" altLang="en-US" sz="1600" b="0" i="0" u="none" strike="noStrike" kern="1200" cap="none" normalizeH="0" baseline="0" dirty="0">
                <a:ln>
                  <a:noFill/>
                </a:ln>
                <a:solidFill>
                  <a:schemeClr val="bg1">
                    <a:alpha val="55000"/>
                  </a:schemeClr>
                </a:solidFill>
                <a:effectLst/>
                <a:ea typeface="+mn-ea"/>
                <a:cs typeface="+mn-cs"/>
              </a:rPr>
              <a:t>: Consider Tesla with caution due to volatility.</a:t>
            </a:r>
          </a:p>
          <a:p>
            <a:pPr marL="285750" marR="0" lvl="0" indent="-285750" algn="just" fontAlgn="base">
              <a:lnSpc>
                <a:spcPct val="90000"/>
              </a:lnSpc>
              <a:spcBef>
                <a:spcPts val="1000"/>
              </a:spcBef>
              <a:spcAft>
                <a:spcPct val="0"/>
              </a:spcAft>
              <a:buClrTx/>
              <a:buSzTx/>
              <a:buFont typeface="Wingdings" panose="05000000000000000000" pitchFamily="2" charset="2"/>
              <a:buChar char="§"/>
              <a:tabLst/>
            </a:pPr>
            <a:r>
              <a:rPr kumimoji="0" lang="en-US" altLang="en-US" sz="1600" b="1" i="0" u="none" strike="noStrike" kern="1200" cap="none" normalizeH="0" baseline="0" dirty="0">
                <a:ln>
                  <a:noFill/>
                </a:ln>
                <a:solidFill>
                  <a:schemeClr val="bg1">
                    <a:alpha val="55000"/>
                  </a:schemeClr>
                </a:solidFill>
                <a:effectLst/>
                <a:ea typeface="+mn-ea"/>
                <a:cs typeface="+mn-cs"/>
              </a:rPr>
              <a:t>For stability-focused investors</a:t>
            </a:r>
            <a:r>
              <a:rPr kumimoji="0" lang="en-US" altLang="en-US" sz="1600" b="0" i="0" u="none" strike="noStrike" kern="1200" cap="none" normalizeH="0" baseline="0" dirty="0">
                <a:ln>
                  <a:noFill/>
                </a:ln>
                <a:solidFill>
                  <a:schemeClr val="bg1">
                    <a:alpha val="55000"/>
                  </a:schemeClr>
                </a:solidFill>
                <a:effectLst/>
                <a:ea typeface="+mn-ea"/>
                <a:cs typeface="+mn-cs"/>
              </a:rPr>
              <a:t>: Choose Apple for lower risk.</a:t>
            </a:r>
          </a:p>
          <a:p>
            <a:pPr marL="285750" marR="0" lvl="0" indent="-285750" algn="just" fontAlgn="base">
              <a:lnSpc>
                <a:spcPct val="90000"/>
              </a:lnSpc>
              <a:spcBef>
                <a:spcPts val="1000"/>
              </a:spcBef>
              <a:spcAft>
                <a:spcPct val="0"/>
              </a:spcAft>
              <a:buClrTx/>
              <a:buSzTx/>
              <a:buFont typeface="Wingdings" panose="05000000000000000000" pitchFamily="2" charset="2"/>
              <a:buChar char="§"/>
              <a:tabLst/>
            </a:pPr>
            <a:r>
              <a:rPr kumimoji="0" lang="en-US" altLang="en-US" sz="1600" b="1" i="0" u="none" strike="noStrike" kern="1200" cap="none" normalizeH="0" baseline="0" dirty="0">
                <a:ln>
                  <a:noFill/>
                </a:ln>
                <a:solidFill>
                  <a:schemeClr val="bg1">
                    <a:alpha val="55000"/>
                  </a:schemeClr>
                </a:solidFill>
                <a:effectLst/>
                <a:ea typeface="+mn-ea"/>
                <a:cs typeface="+mn-cs"/>
              </a:rPr>
              <a:t>For balanced exposure</a:t>
            </a:r>
            <a:r>
              <a:rPr kumimoji="0" lang="en-US" altLang="en-US" sz="1600" b="0" i="0" u="none" strike="noStrike" kern="1200" cap="none" normalizeH="0" baseline="0" dirty="0">
                <a:ln>
                  <a:noFill/>
                </a:ln>
                <a:solidFill>
                  <a:schemeClr val="bg1">
                    <a:alpha val="55000"/>
                  </a:schemeClr>
                </a:solidFill>
                <a:effectLst/>
                <a:ea typeface="+mn-ea"/>
                <a:cs typeface="+mn-cs"/>
              </a:rPr>
              <a:t>: Microsoft offers a middle ground.</a:t>
            </a:r>
          </a:p>
          <a:p>
            <a:pPr marL="285750" marR="0" lvl="0" indent="-285750" algn="just" fontAlgn="base">
              <a:lnSpc>
                <a:spcPct val="90000"/>
              </a:lnSpc>
              <a:spcBef>
                <a:spcPts val="1000"/>
              </a:spcBef>
              <a:spcAft>
                <a:spcPct val="0"/>
              </a:spcAft>
              <a:buClrTx/>
              <a:buSzTx/>
              <a:buFont typeface="Wingdings" panose="05000000000000000000" pitchFamily="2" charset="2"/>
              <a:buChar char="§"/>
              <a:tabLst/>
            </a:pPr>
            <a:r>
              <a:rPr kumimoji="0" lang="en-US" altLang="en-US" sz="1600" b="1" i="0" u="none" strike="noStrike" kern="1200" cap="none" normalizeH="0" baseline="0" dirty="0">
                <a:ln>
                  <a:noFill/>
                </a:ln>
                <a:solidFill>
                  <a:schemeClr val="bg1">
                    <a:alpha val="55000"/>
                  </a:schemeClr>
                </a:solidFill>
                <a:effectLst/>
                <a:ea typeface="+mn-ea"/>
                <a:cs typeface="+mn-cs"/>
              </a:rPr>
              <a:t>Monitor the S&amp;P 500</a:t>
            </a:r>
            <a:r>
              <a:rPr kumimoji="0" lang="en-US" altLang="en-US" sz="1600" b="0" i="0" u="none" strike="noStrike" kern="1200" cap="none" normalizeH="0" baseline="0" dirty="0">
                <a:ln>
                  <a:noFill/>
                </a:ln>
                <a:solidFill>
                  <a:schemeClr val="bg1">
                    <a:alpha val="55000"/>
                  </a:schemeClr>
                </a:solidFill>
                <a:effectLst/>
                <a:ea typeface="+mn-ea"/>
                <a:cs typeface="+mn-cs"/>
              </a:rPr>
              <a:t> to assess overall market trends. </a:t>
            </a:r>
          </a:p>
        </p:txBody>
      </p:sp>
      <p:sp>
        <p:nvSpPr>
          <p:cNvPr id="17" name="TextBox 16">
            <a:extLst>
              <a:ext uri="{FF2B5EF4-FFF2-40B4-BE49-F238E27FC236}">
                <a16:creationId xmlns:a16="http://schemas.microsoft.com/office/drawing/2014/main" id="{5E16636C-3554-DCC2-D24C-A2581E530AF7}"/>
              </a:ext>
            </a:extLst>
          </p:cNvPr>
          <p:cNvSpPr txBox="1"/>
          <p:nvPr/>
        </p:nvSpPr>
        <p:spPr>
          <a:xfrm>
            <a:off x="6852363" y="815495"/>
            <a:ext cx="3213901" cy="369332"/>
          </a:xfrm>
          <a:prstGeom prst="rect">
            <a:avLst/>
          </a:prstGeom>
          <a:noFill/>
        </p:spPr>
        <p:txBody>
          <a:bodyPr wrap="square" rtlCol="0">
            <a:spAutoFit/>
          </a:bodyPr>
          <a:lstStyle/>
          <a:p>
            <a:r>
              <a:rPr lang="en-GB" b="1" dirty="0">
                <a:solidFill>
                  <a:schemeClr val="bg1"/>
                </a:solidFill>
              </a:rPr>
              <a:t>KEY OBSERVATION</a:t>
            </a:r>
          </a:p>
        </p:txBody>
      </p:sp>
      <p:sp>
        <p:nvSpPr>
          <p:cNvPr id="18" name="TextBox 17">
            <a:extLst>
              <a:ext uri="{FF2B5EF4-FFF2-40B4-BE49-F238E27FC236}">
                <a16:creationId xmlns:a16="http://schemas.microsoft.com/office/drawing/2014/main" id="{70DC8F62-0C03-32BB-3D2D-13F640E17E4A}"/>
              </a:ext>
            </a:extLst>
          </p:cNvPr>
          <p:cNvSpPr txBox="1"/>
          <p:nvPr/>
        </p:nvSpPr>
        <p:spPr>
          <a:xfrm>
            <a:off x="6852363" y="2851948"/>
            <a:ext cx="4885661" cy="646331"/>
          </a:xfrm>
          <a:prstGeom prst="rect">
            <a:avLst/>
          </a:prstGeom>
          <a:noFill/>
        </p:spPr>
        <p:txBody>
          <a:bodyPr wrap="square" rtlCol="0">
            <a:spAutoFit/>
          </a:bodyPr>
          <a:lstStyle/>
          <a:p>
            <a:r>
              <a:rPr lang="en-US" sz="1800" b="1" kern="1200" dirty="0">
                <a:solidFill>
                  <a:schemeClr val="bg1"/>
                </a:solidFill>
                <a:ea typeface="+mn-ea"/>
                <a:cs typeface="+mn-cs"/>
              </a:rPr>
              <a:t>RECOMMENDATIONS FOR STOCK INVESTMENT</a:t>
            </a:r>
          </a:p>
          <a:p>
            <a:endParaRPr lang="en-GB" dirty="0">
              <a:solidFill>
                <a:schemeClr val="bg1"/>
              </a:solidFill>
            </a:endParaRPr>
          </a:p>
        </p:txBody>
      </p:sp>
    </p:spTree>
    <p:extLst>
      <p:ext uri="{BB962C8B-B14F-4D97-AF65-F5344CB8AC3E}">
        <p14:creationId xmlns:p14="http://schemas.microsoft.com/office/powerpoint/2010/main" val="4294566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60" name="Rectangle 5159">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61" name="Freeform: Shape 5160">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62" name="Freeform: Shape 5161">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A5CDF60-00EB-7399-29CA-70FCC523CF12}"/>
              </a:ext>
            </a:extLst>
          </p:cNvPr>
          <p:cNvSpPr txBox="1"/>
          <p:nvPr/>
        </p:nvSpPr>
        <p:spPr>
          <a:xfrm>
            <a:off x="438913" y="859536"/>
            <a:ext cx="4832802" cy="1243584"/>
          </a:xfrm>
          <a:prstGeom prst="rect">
            <a:avLst/>
          </a:prstGeom>
        </p:spPr>
        <p:txBody>
          <a:bodyPr vert="horz" lIns="91440" tIns="45720" rIns="91440" bIns="45720" rtlCol="0" anchor="ctr">
            <a:normAutofit/>
          </a:bodyPr>
          <a:lstStyle/>
          <a:p>
            <a:pPr marL="57150">
              <a:lnSpc>
                <a:spcPct val="90000"/>
              </a:lnSpc>
              <a:spcBef>
                <a:spcPct val="0"/>
              </a:spcBef>
              <a:spcAft>
                <a:spcPts val="600"/>
              </a:spcAft>
            </a:pPr>
            <a:r>
              <a:rPr lang="en-US" sz="3400" b="1">
                <a:latin typeface="+mj-lt"/>
                <a:ea typeface="+mj-ea"/>
                <a:cs typeface="+mj-cs"/>
              </a:rPr>
              <a:t>TREND EXPLORATION &amp; VISUALASTIONS</a:t>
            </a:r>
          </a:p>
        </p:txBody>
      </p:sp>
      <p:sp>
        <p:nvSpPr>
          <p:cNvPr id="5142" name="Rectangle 514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44" name="Rectangle 514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411D251-C61A-A4C5-3327-C46E4D65C23E}"/>
              </a:ext>
            </a:extLst>
          </p:cNvPr>
          <p:cNvSpPr txBox="1"/>
          <p:nvPr/>
        </p:nvSpPr>
        <p:spPr>
          <a:xfrm>
            <a:off x="438912" y="2512611"/>
            <a:ext cx="4832803" cy="3664351"/>
          </a:xfrm>
          <a:prstGeom prst="rect">
            <a:avLst/>
          </a:prstGeom>
        </p:spPr>
        <p:txBody>
          <a:bodyPr vert="horz" lIns="91440" tIns="45720" rIns="91440" bIns="45720" rtlCol="0">
            <a:normAutofit/>
          </a:bodyPr>
          <a:lstStyle/>
          <a:p>
            <a:pPr marL="342900" indent="-285750" algn="just">
              <a:lnSpc>
                <a:spcPct val="90000"/>
              </a:lnSpc>
              <a:spcAft>
                <a:spcPts val="600"/>
              </a:spcAft>
              <a:buFont typeface="Wingdings" panose="05000000000000000000" pitchFamily="2" charset="2"/>
              <a:buChar char="§"/>
            </a:pPr>
            <a:r>
              <a:rPr lang="en-US" sz="1500" dirty="0"/>
              <a:t>The trend chart for Microsoft and Tesla highlights key price movements. Microsoft shows steady growth and strong investor confidence in opening prices, while Tesla’s fluctuate significantly. </a:t>
            </a:r>
          </a:p>
          <a:p>
            <a:pPr marL="342900" indent="-285750" algn="just">
              <a:lnSpc>
                <a:spcPct val="90000"/>
              </a:lnSpc>
              <a:spcAft>
                <a:spcPts val="600"/>
              </a:spcAft>
              <a:buFont typeface="Wingdings" panose="05000000000000000000" pitchFamily="2" charset="2"/>
              <a:buChar char="§"/>
            </a:pPr>
            <a:endParaRPr lang="en-US" sz="1500" dirty="0"/>
          </a:p>
          <a:p>
            <a:pPr marL="342900" indent="-285750" algn="just">
              <a:lnSpc>
                <a:spcPct val="90000"/>
              </a:lnSpc>
              <a:spcAft>
                <a:spcPts val="600"/>
              </a:spcAft>
              <a:buFont typeface="Wingdings" panose="05000000000000000000" pitchFamily="2" charset="2"/>
              <a:buChar char="§"/>
            </a:pPr>
            <a:r>
              <a:rPr lang="en-US" sz="1500" dirty="0"/>
              <a:t>Tesla's high prices reflect its volatility, with pronounced peaks, while Microsoft's highs are more stable. Tesla exhibits greater variability in low prices, indicating market susceptibility, whereas Microsoft remains resilient.</a:t>
            </a:r>
          </a:p>
          <a:p>
            <a:pPr marL="342900" indent="-285750" algn="just">
              <a:lnSpc>
                <a:spcPct val="90000"/>
              </a:lnSpc>
              <a:spcAft>
                <a:spcPts val="600"/>
              </a:spcAft>
              <a:buFont typeface="Wingdings" panose="05000000000000000000" pitchFamily="2" charset="2"/>
              <a:buChar char="§"/>
            </a:pPr>
            <a:endParaRPr lang="en-US" sz="1500" dirty="0"/>
          </a:p>
          <a:p>
            <a:pPr marL="342900" indent="-285750" algn="just">
              <a:lnSpc>
                <a:spcPct val="90000"/>
              </a:lnSpc>
              <a:spcAft>
                <a:spcPts val="600"/>
              </a:spcAft>
              <a:buFont typeface="Wingdings" panose="05000000000000000000" pitchFamily="2" charset="2"/>
              <a:buChar char="§"/>
            </a:pPr>
            <a:r>
              <a:rPr lang="en-US" sz="1500" dirty="0"/>
              <a:t>Both companies show upward trends in closing prices, with Microsoft consistently higher, while adjusted close prices mirror these trends, emphasizing Tesla's volatility compared to Microsoft's steady growth.</a:t>
            </a:r>
          </a:p>
          <a:p>
            <a:pPr indent="-228600">
              <a:lnSpc>
                <a:spcPct val="90000"/>
              </a:lnSpc>
              <a:spcAft>
                <a:spcPts val="600"/>
              </a:spcAft>
              <a:buFont typeface="Arial" panose="020B0604020202020204" pitchFamily="34" charset="0"/>
              <a:buChar char="•"/>
            </a:pPr>
            <a:endParaRPr lang="en-US" sz="1500" dirty="0"/>
          </a:p>
        </p:txBody>
      </p:sp>
      <p:pic>
        <p:nvPicPr>
          <p:cNvPr id="5122" name="Picture 2">
            <a:extLst>
              <a:ext uri="{FF2B5EF4-FFF2-40B4-BE49-F238E27FC236}">
                <a16:creationId xmlns:a16="http://schemas.microsoft.com/office/drawing/2014/main" id="{2B7DC3D5-4845-4E53-5761-B5805C803B4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64012" y="517600"/>
            <a:ext cx="444243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C3533C1-FD18-E9E4-6D01-BC849FB81FA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64012" y="3429000"/>
            <a:ext cx="4442430" cy="2743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B70A9FE-5EE2-5CF5-257A-83E309EA00C5}"/>
              </a:ext>
            </a:extLst>
          </p:cNvPr>
          <p:cNvSpPr txBox="1"/>
          <p:nvPr/>
        </p:nvSpPr>
        <p:spPr>
          <a:xfrm>
            <a:off x="871442" y="1562986"/>
            <a:ext cx="10133256" cy="597480"/>
          </a:xfrm>
          <a:prstGeom prst="rect">
            <a:avLst/>
          </a:prstGeom>
        </p:spPr>
        <p:txBody>
          <a:bodyPr vert="horz" lIns="91440" tIns="45720" rIns="91440" bIns="45720" rtlCol="0" anchor="b">
            <a:normAutofit/>
          </a:bodyPr>
          <a:lstStyle/>
          <a:p>
            <a:endParaRPr lang="en-GB" sz="3200" b="1" dirty="0">
              <a:solidFill>
                <a:srgbClr val="1A2835"/>
              </a:solidFill>
            </a:endParaRPr>
          </a:p>
        </p:txBody>
      </p:sp>
    </p:spTree>
    <p:extLst>
      <p:ext uri="{BB962C8B-B14F-4D97-AF65-F5344CB8AC3E}">
        <p14:creationId xmlns:p14="http://schemas.microsoft.com/office/powerpoint/2010/main" val="40869218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635</TotalTime>
  <Words>1710</Words>
  <Application>Microsoft Office PowerPoint</Application>
  <PresentationFormat>Widescreen</PresentationFormat>
  <Paragraphs>249</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keval dobariya</dc:creator>
  <cp:lastModifiedBy>Parita Hirpara</cp:lastModifiedBy>
  <cp:revision>67</cp:revision>
  <dcterms:created xsi:type="dcterms:W3CDTF">2024-09-27T20:51:07Z</dcterms:created>
  <dcterms:modified xsi:type="dcterms:W3CDTF">2024-10-02T00:36:19Z</dcterms:modified>
</cp:coreProperties>
</file>